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6" r:id="rId13"/>
    <p:sldId id="277" r:id="rId14"/>
    <p:sldId id="267" r:id="rId15"/>
    <p:sldId id="270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9" autoAdjust="0"/>
  </p:normalViewPr>
  <p:slideViewPr>
    <p:cSldViewPr>
      <p:cViewPr>
        <p:scale>
          <a:sx n="110" d="100"/>
          <a:sy n="110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773738401826344E-3"/>
          <c:y val="5.3661877944704128E-3"/>
          <c:w val="0.61356589859191268"/>
          <c:h val="0.91226131368815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</c:dPt>
          <c:dPt>
            <c:idx val="3"/>
            <c:bubble3D val="0"/>
          </c:dPt>
          <c:dPt>
            <c:idx val="5"/>
            <c:bubble3D val="0"/>
          </c:dPt>
          <c:dLbls>
            <c:dLbl>
              <c:idx val="2"/>
              <c:layout>
                <c:manualLayout>
                  <c:x val="7.626392766395132E-2"/>
                  <c:y val="-0.16060422081427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32822.400000000001</c:v>
                </c:pt>
                <c:pt idx="1">
                  <c:v>19125.900000000001</c:v>
                </c:pt>
                <c:pt idx="2">
                  <c:v>4825</c:v>
                </c:pt>
                <c:pt idx="3">
                  <c:v>18804</c:v>
                </c:pt>
                <c:pt idx="4">
                  <c:v>704.2</c:v>
                </c:pt>
                <c:pt idx="5">
                  <c:v>267.10000000000002</c:v>
                </c:pt>
                <c:pt idx="6">
                  <c:v>10983.5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71041300070599"/>
          <c:y val="9.6333866691950486E-4"/>
          <c:w val="0.33175558898473645"/>
          <c:h val="0.99807332266616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факт на 01.10.2025 </c:v>
                </c:pt>
                <c:pt idx="1">
                  <c:v>проект 2026</c:v>
                </c:pt>
                <c:pt idx="2">
                  <c:v>прогноз 2027</c:v>
                </c:pt>
                <c:pt idx="3">
                  <c:v>прогноз 2028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14212.3</c:v>
                </c:pt>
                <c:pt idx="1">
                  <c:v>32822.400000000001</c:v>
                </c:pt>
                <c:pt idx="2">
                  <c:v>35293.699999999997</c:v>
                </c:pt>
                <c:pt idx="3">
                  <c:v>37356.9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005824"/>
        <c:axId val="131052672"/>
        <c:axId val="0"/>
      </c:bar3DChart>
      <c:catAx>
        <c:axId val="131005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052672"/>
        <c:crosses val="autoZero"/>
        <c:auto val="1"/>
        <c:lblAlgn val="ctr"/>
        <c:lblOffset val="100"/>
        <c:noMultiLvlLbl val="0"/>
      </c:catAx>
      <c:valAx>
        <c:axId val="13105267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310058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факт на 01.10.2025 </c:v>
                </c:pt>
                <c:pt idx="1">
                  <c:v>проект 2026</c:v>
                </c:pt>
                <c:pt idx="2">
                  <c:v>прогноз 2027</c:v>
                </c:pt>
                <c:pt idx="3">
                  <c:v>прогноз 2028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16171</c:v>
                </c:pt>
                <c:pt idx="1">
                  <c:v>19125.900000000001</c:v>
                </c:pt>
                <c:pt idx="2">
                  <c:v>19496.3</c:v>
                </c:pt>
                <c:pt idx="3">
                  <c:v>19763.2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076032"/>
        <c:axId val="146077568"/>
        <c:axId val="0"/>
      </c:bar3DChart>
      <c:catAx>
        <c:axId val="1460760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077568"/>
        <c:crosses val="autoZero"/>
        <c:auto val="1"/>
        <c:lblAlgn val="ctr"/>
        <c:lblOffset val="100"/>
        <c:noMultiLvlLbl val="0"/>
      </c:catAx>
      <c:valAx>
        <c:axId val="14607756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46076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проект 2026</c:v>
                </c:pt>
                <c:pt idx="2">
                  <c:v>прогноз 2027</c:v>
                </c:pt>
                <c:pt idx="3">
                  <c:v>прогноз 2028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1256.0999999999999</c:v>
                </c:pt>
                <c:pt idx="1">
                  <c:v>4825</c:v>
                </c:pt>
                <c:pt idx="2">
                  <c:v>4877</c:v>
                </c:pt>
                <c:pt idx="3">
                  <c:v>4929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проект 2026</c:v>
                </c:pt>
                <c:pt idx="2">
                  <c:v>прогноз 2027</c:v>
                </c:pt>
                <c:pt idx="3">
                  <c:v>прогноз 2028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9173.2000000000007</c:v>
                </c:pt>
                <c:pt idx="1">
                  <c:v>18804</c:v>
                </c:pt>
                <c:pt idx="2">
                  <c:v>18992</c:v>
                </c:pt>
                <c:pt idx="3">
                  <c:v>19182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351872"/>
        <c:axId val="132353408"/>
        <c:axId val="0"/>
      </c:bar3DChart>
      <c:catAx>
        <c:axId val="132351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2353408"/>
        <c:crosses val="autoZero"/>
        <c:auto val="1"/>
        <c:lblAlgn val="ctr"/>
        <c:lblOffset val="100"/>
        <c:noMultiLvlLbl val="0"/>
      </c:catAx>
      <c:valAx>
        <c:axId val="13235340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1323518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284891284480939E-2"/>
          <c:y val="3.432590630102017E-2"/>
          <c:w val="0.88506944568883017"/>
          <c:h val="0.55792616562802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проект 2026</c:v>
                </c:pt>
                <c:pt idx="2">
                  <c:v>прогноз 2027</c:v>
                </c:pt>
                <c:pt idx="3">
                  <c:v>прогноз 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568.4</c:v>
                </c:pt>
                <c:pt idx="1">
                  <c:v>704.2</c:v>
                </c:pt>
                <c:pt idx="2">
                  <c:v>704.2</c:v>
                </c:pt>
                <c:pt idx="3">
                  <c:v>704.2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оказания услуг и компенсации затрат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проект 2026</c:v>
                </c:pt>
                <c:pt idx="2">
                  <c:v>прогноз 2027</c:v>
                </c:pt>
                <c:pt idx="3">
                  <c:v>прогноз 2028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81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проект 2026</c:v>
                </c:pt>
                <c:pt idx="2">
                  <c:v>прогноз 2027</c:v>
                </c:pt>
                <c:pt idx="3">
                  <c:v>прогноз 2028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223330024262537E-3"/>
                  <c:y val="-4.3661461368834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факт на 1.10.2025</c:v>
                </c:pt>
                <c:pt idx="1">
                  <c:v>проект 2026</c:v>
                </c:pt>
                <c:pt idx="2">
                  <c:v>прогноз 2027</c:v>
                </c:pt>
                <c:pt idx="3">
                  <c:v>прогноз 2028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175.3</c:v>
                </c:pt>
                <c:pt idx="1">
                  <c:v>267.10000000000002</c:v>
                </c:pt>
                <c:pt idx="2" formatCode="General">
                  <c:v>277.10000000000002</c:v>
                </c:pt>
                <c:pt idx="3" formatCode="General">
                  <c:v>288.2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0969600"/>
        <c:axId val="146113280"/>
        <c:axId val="0"/>
      </c:bar3DChart>
      <c:catAx>
        <c:axId val="130969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113280"/>
        <c:crosses val="autoZero"/>
        <c:auto val="1"/>
        <c:lblAlgn val="ctr"/>
        <c:lblOffset val="100"/>
        <c:noMultiLvlLbl val="0"/>
      </c:catAx>
      <c:valAx>
        <c:axId val="1461132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30969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833716504617769E-2"/>
          <c:y val="0.72776237453210491"/>
          <c:w val="0.93491012199361367"/>
          <c:h val="0.187212674381216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809491185282762E-2"/>
          <c:y val="0.10156546152227414"/>
          <c:w val="0.53498795548290046"/>
          <c:h val="0.81065690686139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28725.1</c:v>
                </c:pt>
                <c:pt idx="1">
                  <c:v>1813.4</c:v>
                </c:pt>
                <c:pt idx="2">
                  <c:v>1725.9</c:v>
                </c:pt>
                <c:pt idx="3" formatCode="0.0">
                  <c:v>715.4</c:v>
                </c:pt>
                <c:pt idx="4" formatCode="0.0">
                  <c:v>36597</c:v>
                </c:pt>
                <c:pt idx="5" formatCode="0.0">
                  <c:v>16</c:v>
                </c:pt>
                <c:pt idx="6">
                  <c:v>17654.3</c:v>
                </c:pt>
                <c:pt idx="7">
                  <c:v>235</c:v>
                </c:pt>
                <c:pt idx="8" formatCode="0.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842290891840945"/>
          <c:y val="1.0484179008010871E-2"/>
          <c:w val="0.37317855335297845"/>
          <c:h val="0.9895158209919890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/>
            <a:t>Прогноз социально-экономического развития Егорлыкского сельского поселения</a:t>
          </a:r>
          <a:endParaRPr lang="ru-RU" sz="1800" dirty="0"/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700" dirty="0" smtClean="0"/>
            <a:t>Основные направления бюджетной и налоговой политики Егорлыкского сельского поселения на 2026 – 2028 годы</a:t>
          </a:r>
          <a:endParaRPr lang="ru-RU" sz="1700" dirty="0"/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dirty="0" smtClean="0"/>
            <a:t>Муниципальные программы Егорлыкского сельского поселения</a:t>
          </a:r>
          <a:endParaRPr lang="ru-RU" sz="1800" dirty="0"/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dirty="0" smtClean="0"/>
            <a:t>Областной закон «Об областном бюджете на 2026 год и плановый период 2027 и 2028 годов»</a:t>
          </a:r>
          <a:endParaRPr lang="ru-RU" sz="1800" dirty="0"/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  <dgm:t>
        <a:bodyPr/>
        <a:lstStyle/>
        <a:p>
          <a:endParaRPr lang="ru-RU"/>
        </a:p>
      </dgm:t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  <dgm:t>
        <a:bodyPr/>
        <a:lstStyle/>
        <a:p>
          <a:endParaRPr lang="ru-RU"/>
        </a:p>
      </dgm:t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  <dgm:t>
        <a:bodyPr/>
        <a:lstStyle/>
        <a:p>
          <a:endParaRPr lang="ru-RU"/>
        </a:p>
      </dgm:t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18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18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</a:t>
          </a:r>
          <a:r>
            <a:rPr lang="ru-RU" dirty="0" smtClean="0"/>
            <a:t>–22 451,0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23 316,0 тыс</a:t>
          </a:r>
          <a:r>
            <a:rPr lang="ru-RU" dirty="0" smtClean="0"/>
            <a:t>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</a:t>
          </a:r>
          <a:r>
            <a:rPr lang="ru-RU" dirty="0" smtClean="0"/>
            <a:t>год – </a:t>
          </a:r>
          <a:r>
            <a:rPr lang="ru-RU" dirty="0" smtClean="0"/>
            <a:t>23 154,0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3" custLinFactNeighborY="9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17 704,3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22 458,6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</a:t>
          </a:r>
          <a:r>
            <a:rPr lang="ru-RU" dirty="0" smtClean="0"/>
            <a:t>год – </a:t>
          </a:r>
          <a:r>
            <a:rPr lang="ru-RU" dirty="0" smtClean="0"/>
            <a:t>23 941,6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1 </a:t>
          </a:r>
          <a:r>
            <a:rPr lang="ru-RU" dirty="0" smtClean="0"/>
            <a:t>554,2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1 </a:t>
          </a:r>
          <a:r>
            <a:rPr lang="ru-RU" dirty="0" smtClean="0"/>
            <a:t>554,2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</a:t>
          </a:r>
          <a:r>
            <a:rPr lang="ru-RU" dirty="0" smtClean="0"/>
            <a:t>год – 1 </a:t>
          </a:r>
          <a:r>
            <a:rPr lang="ru-RU" dirty="0" smtClean="0"/>
            <a:t>554,2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10 061,0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8 338,0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</a:t>
          </a:r>
          <a:r>
            <a:rPr lang="ru-RU" dirty="0" smtClean="0"/>
            <a:t>год </a:t>
          </a:r>
          <a:r>
            <a:rPr lang="ru-RU" smtClean="0"/>
            <a:t>– </a:t>
          </a:r>
          <a:r>
            <a:rPr lang="ru-RU" smtClean="0"/>
            <a:t>5 818,3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/>
      <dgm:t>
        <a:bodyPr/>
        <a:lstStyle/>
        <a:p>
          <a:endParaRPr lang="ru-RU"/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550" dirty="0" smtClean="0"/>
            <a:t>Безвозмездные поступления</a:t>
          </a:r>
          <a:endParaRPr lang="ru-RU" sz="155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378525-1DB4-49A5-92FC-C5C3C52DB1DA}" type="pres">
      <dgm:prSet presAssocID="{8C4320B7-698C-477B-8E61-13096F7AA1BA}" presName="rootComposite1" presStyleCnt="0"/>
      <dgm:spPr/>
      <dgm:t>
        <a:bodyPr/>
        <a:lstStyle/>
        <a:p>
          <a:endParaRPr lang="ru-RU"/>
        </a:p>
      </dgm:t>
    </dgm:pt>
    <dgm:pt modelId="{8F758C31-8C63-4D94-AD88-6C22BAAF4B95}" type="pres">
      <dgm:prSet presAssocID="{8C4320B7-698C-477B-8E61-13096F7AA1BA}" presName="rootText1" presStyleLbl="node0" presStyleIdx="0" presStyleCnt="1" custScaleY="86633" custLinFactNeighborX="18137" custLinFactNeighborY="-379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Y="-5768" custLinFactNeighborX="4898" custLinFactNeighborY="-100000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  <dgm:t>
        <a:bodyPr/>
        <a:lstStyle/>
        <a:p>
          <a:endParaRPr lang="ru-RU"/>
        </a:p>
      </dgm:t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6278C7-E7D5-4FFC-BBAB-DDE5A905BED4}" type="pres">
      <dgm:prSet presAssocID="{E3761C27-0E2A-405B-8035-23F6C9D6BDEB}" presName="rootComposite" presStyleCnt="0"/>
      <dgm:spPr/>
      <dgm:t>
        <a:bodyPr/>
        <a:lstStyle/>
        <a:p>
          <a:endParaRPr lang="ru-RU"/>
        </a:p>
      </dgm:t>
    </dgm:pt>
    <dgm:pt modelId="{E96DF8C4-F8D5-404B-A6D2-FEFDFB81FD21}" type="pres">
      <dgm:prSet presAssocID="{E3761C27-0E2A-405B-8035-23F6C9D6BDEB}" presName="rootText" presStyleLbl="node1" presStyleIdx="0" presStyleCnt="3" custLinFactNeighborX="11017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679892" custLinFactY="23744" custLinFactNeighborX="4780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  <dgm:t>
        <a:bodyPr/>
        <a:lstStyle/>
        <a:p>
          <a:endParaRPr lang="ru-RU"/>
        </a:p>
      </dgm:t>
    </dgm:pt>
    <dgm:pt modelId="{63886784-D7B8-47AD-9AFD-20803722853A}" type="pres">
      <dgm:prSet presAssocID="{E3761C27-0E2A-405B-8035-23F6C9D6BDEB}" presName="hierChild5" presStyleCnt="0"/>
      <dgm:spPr/>
      <dgm:t>
        <a:bodyPr/>
        <a:lstStyle/>
        <a:p>
          <a:endParaRPr lang="ru-RU"/>
        </a:p>
      </dgm:t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907A1B-C222-498E-B468-966DCD5593E2}" type="pres">
      <dgm:prSet presAssocID="{459023B6-03C9-4131-8DC0-F67C39C30CC1}" presName="rootComposite" presStyleCnt="0"/>
      <dgm:spPr/>
      <dgm:t>
        <a:bodyPr/>
        <a:lstStyle/>
        <a:p>
          <a:endParaRPr lang="ru-RU"/>
        </a:p>
      </dgm:t>
    </dgm:pt>
    <dgm:pt modelId="{B2A8F8B1-6186-465D-96C3-AEF7C8929E5B}" type="pres">
      <dgm:prSet presAssocID="{459023B6-03C9-4131-8DC0-F67C39C30CC1}" presName="rootText" presStyleLbl="node1" presStyleIdx="1" presStyleCnt="3" custLinFactNeighborX="17958" custLinFactNeighborY="-559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73068" custScaleY="671394" custLinFactY="9759" custLinFactNeighborX="3287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  <dgm:t>
        <a:bodyPr/>
        <a:lstStyle/>
        <a:p>
          <a:endParaRPr lang="ru-RU"/>
        </a:p>
      </dgm:t>
    </dgm:pt>
    <dgm:pt modelId="{2B0654EC-4D94-4041-B3DB-D51229AF95C6}" type="pres">
      <dgm:prSet presAssocID="{459023B6-03C9-4131-8DC0-F67C39C30CC1}" presName="hierChild5" presStyleCnt="0"/>
      <dgm:spPr/>
      <dgm:t>
        <a:bodyPr/>
        <a:lstStyle/>
        <a:p>
          <a:endParaRPr lang="ru-RU"/>
        </a:p>
      </dgm:t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2558B0-EEAC-4EBC-A0EF-EC8125485F8A}" type="pres">
      <dgm:prSet presAssocID="{26782E6A-8698-410B-8E11-D9F55E3FDD29}" presName="rootComposite" presStyleCnt="0"/>
      <dgm:spPr/>
      <dgm:t>
        <a:bodyPr/>
        <a:lstStyle/>
        <a:p>
          <a:endParaRPr lang="ru-RU"/>
        </a:p>
      </dgm:t>
    </dgm:pt>
    <dgm:pt modelId="{15BDD2A1-7599-458B-9847-EF8287DBBC7B}" type="pres">
      <dgm:prSet presAssocID="{26782E6A-8698-410B-8E11-D9F55E3FDD29}" presName="rootText" presStyleLbl="node1" presStyleIdx="2" presStyleCnt="3" custScaleX="106232" custScaleY="105760" custLinFactNeighborX="10303" custLinFactNeighborY="-712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207601" custScaleY="771029" custLinFactNeighborX="-6731" custLinFactNeighborY="9308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  <dgm:t>
        <a:bodyPr/>
        <a:lstStyle/>
        <a:p>
          <a:endParaRPr lang="ru-RU"/>
        </a:p>
      </dgm:t>
    </dgm:pt>
    <dgm:pt modelId="{B1B3CA66-89C4-4B1C-B3A3-749BDF053D7E}" type="pres">
      <dgm:prSet presAssocID="{26782E6A-8698-410B-8E11-D9F55E3FDD29}" presName="hierChild5" presStyleCnt="0"/>
      <dgm:spPr/>
      <dgm:t>
        <a:bodyPr/>
        <a:lstStyle/>
        <a:p>
          <a:endParaRPr lang="ru-RU"/>
        </a:p>
      </dgm:t>
    </dgm:pt>
    <dgm:pt modelId="{3084E9C3-ACDE-4B44-90C3-EC8743564A5E}" type="pres">
      <dgm:prSet presAssocID="{8C4320B7-698C-477B-8E61-13096F7AA1BA}" presName="hierChild3" presStyleCnt="0"/>
      <dgm:spPr/>
      <dgm:t>
        <a:bodyPr/>
        <a:lstStyle/>
        <a:p>
          <a:endParaRPr lang="ru-RU"/>
        </a:p>
      </dgm:t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ScaleX="1575" custLinFactY="11111" custLinFactNeighborX="42524" custLinFactNeighborY="100000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/>
      <dgm:t>
        <a:bodyPr/>
        <a:lstStyle/>
        <a:p>
          <a:r>
            <a:rPr lang="ru-RU" sz="1800" dirty="0" smtClean="0"/>
            <a:t>Доходы бюджета                                          </a:t>
          </a:r>
          <a:r>
            <a:rPr lang="ru-RU" sz="1800" dirty="0" smtClean="0"/>
            <a:t>87 532,1</a:t>
          </a:r>
          <a:endParaRPr lang="ru-RU" sz="1800" dirty="0"/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</a:t>
          </a:r>
          <a:r>
            <a:rPr lang="ru-RU" sz="1400" dirty="0" smtClean="0"/>
            <a:t>32 822,4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/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</a:t>
          </a:r>
          <a:r>
            <a:rPr lang="ru-RU" sz="1400" dirty="0" smtClean="0"/>
            <a:t>10 983,5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/>
      <dgm:t>
        <a:bodyPr anchor="ctr" anchorCtr="0"/>
        <a:lstStyle/>
        <a:p>
          <a:r>
            <a:rPr lang="ru-RU" sz="1800" dirty="0" smtClean="0"/>
            <a:t>Расходы</a:t>
          </a:r>
          <a:r>
            <a:rPr lang="ru-RU" sz="2000" dirty="0" smtClean="0"/>
            <a:t> бюджета                                         </a:t>
          </a:r>
          <a:r>
            <a:rPr lang="ru-RU" sz="2000" dirty="0" smtClean="0"/>
            <a:t>87 532,1</a:t>
          </a:r>
          <a:endParaRPr lang="ru-RU" sz="2000" dirty="0"/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/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</a:t>
          </a:r>
          <a:r>
            <a:rPr lang="ru-RU" sz="1400" dirty="0" smtClean="0"/>
            <a:t>28 725,1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/>
      <dgm:t>
        <a:bodyPr anchor="t" anchorCtr="0"/>
        <a:lstStyle/>
        <a:p>
          <a:pPr algn="ctr"/>
          <a:r>
            <a:rPr lang="ru-RU" sz="1400" dirty="0" smtClean="0"/>
            <a:t>Национальная оборона                                                    </a:t>
          </a:r>
          <a:r>
            <a:rPr lang="ru-RU" sz="1400" dirty="0" smtClean="0"/>
            <a:t>1 813,4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/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</a:t>
          </a:r>
          <a:r>
            <a:rPr lang="ru-RU" sz="1400" dirty="0" smtClean="0"/>
            <a:t>267,1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/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</a:t>
          </a:r>
          <a:r>
            <a:rPr lang="ru-RU" sz="1400" dirty="0" smtClean="0"/>
            <a:t>19 125,9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</a:t>
          </a:r>
          <a:r>
            <a:rPr lang="ru-RU" sz="1400" dirty="0" smtClean="0"/>
            <a:t>4 825,0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/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</a:t>
          </a:r>
          <a:r>
            <a:rPr lang="ru-RU" sz="1400" dirty="0" smtClean="0"/>
            <a:t>18 804,0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/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</a:t>
          </a:r>
          <a:r>
            <a:rPr lang="ru-RU" sz="1400" dirty="0" smtClean="0"/>
            <a:t>704,2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/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</a:t>
          </a:r>
          <a:r>
            <a:rPr lang="ru-RU" sz="1400" dirty="0" smtClean="0"/>
            <a:t>235,0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</a:t>
          </a:r>
          <a:r>
            <a:rPr lang="ru-RU" sz="1400" dirty="0" smtClean="0"/>
            <a:t> 1725,9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</a:t>
          </a:r>
          <a:r>
            <a:rPr lang="ru-RU" sz="1400" dirty="0" smtClean="0"/>
            <a:t>715,4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/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</a:t>
          </a:r>
          <a:r>
            <a:rPr lang="ru-RU" sz="1400" dirty="0" smtClean="0"/>
            <a:t>36 597,0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/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16,0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/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</a:t>
          </a:r>
          <a:r>
            <a:rPr lang="ru-RU" sz="1400" dirty="0" smtClean="0"/>
            <a:t>17 654,3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/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50,0</a:t>
          </a:r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  <dgm:t>
        <a:bodyPr/>
        <a:lstStyle/>
        <a:p>
          <a:endParaRPr lang="ru-RU"/>
        </a:p>
      </dgm:t>
    </dgm:pt>
    <dgm:pt modelId="{6B02F9DA-186B-446D-9BDD-0E61769D9859}" type="sibTrans" cxnId="{0B07583E-AC41-4CB8-98A5-249F25DF5AFE}">
      <dgm:prSet/>
      <dgm:spPr/>
      <dgm:t>
        <a:bodyPr/>
        <a:lstStyle/>
        <a:p>
          <a:endParaRPr lang="ru-RU"/>
        </a:p>
      </dgm:t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  <dgm:t>
        <a:bodyPr/>
        <a:lstStyle/>
        <a:p>
          <a:endParaRPr lang="ru-RU"/>
        </a:p>
      </dgm:t>
    </dgm:pt>
    <dgm:pt modelId="{F0D586F6-5B7C-43B5-9FF1-600E56EA435A}" type="pres">
      <dgm:prSet presAssocID="{8D0219BF-45A0-4155-B40E-0D1AC703795F}" presName="header" presStyleLbl="node1" presStyleIdx="0" presStyleCnt="2" custScaleX="211708" custScaleY="116695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168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  <dgm:t>
        <a:bodyPr/>
        <a:lstStyle/>
        <a:p>
          <a:endParaRPr lang="ru-RU"/>
        </a:p>
      </dgm:t>
    </dgm:pt>
    <dgm:pt modelId="{476D685C-0BE6-4925-947E-D097C174EEF5}" type="pres">
      <dgm:prSet presAssocID="{6E385290-F9CF-49C9-8F34-1D42671582D7}" presName="vertFlow" presStyleCnt="0"/>
      <dgm:spPr/>
      <dgm:t>
        <a:bodyPr/>
        <a:lstStyle/>
        <a:p>
          <a:endParaRPr lang="ru-RU"/>
        </a:p>
      </dgm:t>
    </dgm:pt>
    <dgm:pt modelId="{E5B3EF69-31C5-4E35-8B89-FF42435C35F7}" type="pres">
      <dgm:prSet presAssocID="{6E385290-F9CF-49C9-8F34-1D42671582D7}" presName="header" presStyleLbl="node1" presStyleIdx="1" presStyleCnt="2" custScaleX="232934" custScaleY="116695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132255" custLinFactNeighborX="-585" custLinFactNeighborY="-13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01294" custLinFactNeighborX="-585" custLinFactNeighborY="-59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01136" custLinFactNeighborX="-585" custLinFactNeighborY="-65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01611" custLinFactNeighborX="-585" custLinFactNeighborY="-70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03062" custLinFactNeighborX="-585" custLinFactNeighborY="-76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01770" custLinFactNeighborX="-585" custLinFactNeighborY="-87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00731" custLinFactY="-14891" custLinFactNeighborX="-5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1 380,4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1 467,9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</a:t>
          </a:r>
          <a:r>
            <a:rPr lang="ru-RU" dirty="0" smtClean="0"/>
            <a:t>год – </a:t>
          </a:r>
          <a:r>
            <a:rPr lang="ru-RU" dirty="0" smtClean="0"/>
            <a:t>2 157,0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23 985,9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24 683,2 тыс</a:t>
          </a:r>
          <a:r>
            <a:rPr lang="ru-RU" dirty="0" smtClean="0"/>
            <a:t>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</a:t>
          </a:r>
          <a:r>
            <a:rPr lang="ru-RU" dirty="0" smtClean="0"/>
            <a:t>год – </a:t>
          </a:r>
          <a:r>
            <a:rPr lang="ru-RU" dirty="0" smtClean="0"/>
            <a:t>25 530,5 тыс</a:t>
          </a:r>
          <a:r>
            <a:rPr lang="ru-RU" dirty="0" smtClean="0"/>
            <a:t>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324,4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336,4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</a:t>
          </a:r>
          <a:r>
            <a:rPr lang="ru-RU" dirty="0" smtClean="0"/>
            <a:t>год – </a:t>
          </a:r>
          <a:r>
            <a:rPr lang="ru-RU" dirty="0" smtClean="0"/>
            <a:t>365,0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ScaleX="102192" custLinFactNeighborX="-707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16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16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1 725,9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125,0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</a:t>
          </a:r>
          <a:r>
            <a:rPr lang="ru-RU" dirty="0" smtClean="0"/>
            <a:t>год – </a:t>
          </a:r>
          <a:r>
            <a:rPr lang="ru-RU" dirty="0" smtClean="0"/>
            <a:t>80,0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ScaleX="103544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2 450,0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2027 </a:t>
          </a:r>
          <a:r>
            <a:rPr lang="ru-RU" dirty="0" smtClean="0"/>
            <a:t>год – </a:t>
          </a:r>
          <a:r>
            <a:rPr lang="ru-RU" dirty="0" smtClean="0"/>
            <a:t>1 708,2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2028 </a:t>
          </a:r>
          <a:r>
            <a:rPr lang="ru-RU" dirty="0" smtClean="0"/>
            <a:t>год – </a:t>
          </a:r>
          <a:r>
            <a:rPr lang="ru-RU" dirty="0" smtClean="0"/>
            <a:t>184,0 тыс</a:t>
          </a:r>
          <a:r>
            <a:rPr lang="ru-RU" dirty="0" smtClean="0"/>
            <a:t>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610003" y="621243"/>
          <a:ext cx="3127896" cy="188540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Прогноз социально-экономического развития Егорлыкского сельского поселения</a:t>
          </a:r>
          <a:endParaRPr lang="ru-RU" sz="1800" kern="1200" dirty="0"/>
        </a:p>
      </dsp:txBody>
      <dsp:txXfrm rot="5400000">
        <a:off x="11241" y="625578"/>
        <a:ext cx="1885409" cy="1876738"/>
      </dsp:txXfrm>
    </dsp:sp>
    <dsp:sp modelId="{5CF1F072-4CB4-407F-A98F-E80CF83E7662}">
      <dsp:nvSpPr>
        <dsp:cNvPr id="0" name=""/>
        <dsp:cNvSpPr/>
      </dsp:nvSpPr>
      <dsp:spPr>
        <a:xfrm rot="16200000">
          <a:off x="1596734" y="432033"/>
          <a:ext cx="3127896" cy="2263829"/>
        </a:xfrm>
        <a:prstGeom prst="flowChartManualOperation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Основные направления бюджетной и налоговой политики Егорлыкского сельского поселения на 2026 – 2028 годы</a:t>
          </a:r>
          <a:endParaRPr lang="ru-RU" sz="1700" kern="1200" dirty="0"/>
        </a:p>
      </dsp:txBody>
      <dsp:txXfrm rot="5400000">
        <a:off x="2028768" y="625578"/>
        <a:ext cx="2263829" cy="1876738"/>
      </dsp:txXfrm>
    </dsp:sp>
    <dsp:sp modelId="{1E8DDD43-97CC-459A-809A-09AC3D95195C}">
      <dsp:nvSpPr>
        <dsp:cNvPr id="0" name=""/>
        <dsp:cNvSpPr/>
      </dsp:nvSpPr>
      <dsp:spPr>
        <a:xfrm rot="16200000">
          <a:off x="3914769" y="519233"/>
          <a:ext cx="3127896" cy="2089429"/>
        </a:xfrm>
        <a:prstGeom prst="flowChartManualOperation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Муниципальные программы Егорлыкского сельского поселения</a:t>
          </a:r>
          <a:endParaRPr lang="ru-RU" sz="1800" kern="1200" dirty="0"/>
        </a:p>
      </dsp:txBody>
      <dsp:txXfrm rot="5400000">
        <a:off x="4434003" y="625578"/>
        <a:ext cx="2089429" cy="1876738"/>
      </dsp:txXfrm>
    </dsp:sp>
    <dsp:sp modelId="{BDBFB4AF-D869-4678-85AD-FB62C80E24C8}">
      <dsp:nvSpPr>
        <dsp:cNvPr id="0" name=""/>
        <dsp:cNvSpPr/>
      </dsp:nvSpPr>
      <dsp:spPr>
        <a:xfrm rot="16200000">
          <a:off x="6043594" y="621243"/>
          <a:ext cx="3127896" cy="1885409"/>
        </a:xfrm>
        <a:prstGeom prst="flowChartManualOperation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Областной закон «Об областном бюджете на 2026 год и плановый период 2027 и 2028 годов»</a:t>
          </a:r>
          <a:endParaRPr lang="ru-RU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6664838" y="625578"/>
        <a:ext cx="1885409" cy="1876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18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</a:t>
          </a:r>
          <a:r>
            <a:rPr lang="ru-RU" sz="1800" kern="1200" dirty="0" smtClean="0"/>
            <a:t>–22 451,0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23 316,0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9644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23 154,0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439" y="1990712"/>
        <a:ext cx="6146025" cy="517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Развитие культуры, физической культуры и спорта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17 704,3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22 458,6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23 941,6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муниципальными финансами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1 </a:t>
          </a:r>
          <a:r>
            <a:rPr lang="ru-RU" sz="1800" kern="1200" dirty="0" smtClean="0"/>
            <a:t>554,2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1 </a:t>
          </a:r>
          <a:r>
            <a:rPr lang="ru-RU" sz="1800" kern="1200" dirty="0" smtClean="0"/>
            <a:t>554,2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</a:t>
          </a:r>
          <a:r>
            <a:rPr lang="ru-RU" sz="1800" kern="1200" dirty="0" smtClean="0"/>
            <a:t>год – 1 </a:t>
          </a:r>
          <a:r>
            <a:rPr lang="ru-RU" sz="1800" kern="1200" dirty="0" smtClean="0"/>
            <a:t>554,2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10 061,0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8 338,0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</a:t>
          </a:r>
          <a:r>
            <a:rPr lang="ru-RU" sz="1800" kern="1200" dirty="0" smtClean="0"/>
            <a:t>год </a:t>
          </a:r>
          <a:r>
            <a:rPr lang="ru-RU" sz="1800" kern="1200" smtClean="0"/>
            <a:t>– </a:t>
          </a:r>
          <a:r>
            <a:rPr lang="ru-RU" sz="1800" kern="1200" smtClean="0"/>
            <a:t>5 818,3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4441242" y="737085"/>
          <a:ext cx="2726122" cy="501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807"/>
              </a:lnTo>
              <a:lnTo>
                <a:pt x="2726122" y="313807"/>
              </a:lnTo>
              <a:lnTo>
                <a:pt x="2726122" y="501569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4248472" y="737085"/>
          <a:ext cx="192770" cy="514405"/>
        </a:xfrm>
        <a:custGeom>
          <a:avLst/>
          <a:gdLst/>
          <a:ahLst/>
          <a:cxnLst/>
          <a:rect l="0" t="0" r="0" b="0"/>
          <a:pathLst>
            <a:path>
              <a:moveTo>
                <a:pt x="192770" y="0"/>
              </a:moveTo>
              <a:lnTo>
                <a:pt x="192770" y="326644"/>
              </a:lnTo>
              <a:lnTo>
                <a:pt x="0" y="326644"/>
              </a:lnTo>
              <a:lnTo>
                <a:pt x="0" y="514405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1292718" y="737085"/>
          <a:ext cx="3148524" cy="520169"/>
        </a:xfrm>
        <a:custGeom>
          <a:avLst/>
          <a:gdLst/>
          <a:ahLst/>
          <a:cxnLst/>
          <a:rect l="0" t="0" r="0" b="0"/>
          <a:pathLst>
            <a:path>
              <a:moveTo>
                <a:pt x="3148524" y="0"/>
              </a:moveTo>
              <a:lnTo>
                <a:pt x="3148524" y="332408"/>
              </a:lnTo>
              <a:lnTo>
                <a:pt x="0" y="332408"/>
              </a:lnTo>
              <a:lnTo>
                <a:pt x="0" y="520169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3664147" y="39957"/>
          <a:ext cx="1554190" cy="697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355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3664147" y="39957"/>
        <a:ext cx="1554190" cy="697127"/>
      </dsp:txXfrm>
    </dsp:sp>
    <dsp:sp modelId="{277F9F56-ED5A-43D2-828E-B0E8D41CB7B3}">
      <dsp:nvSpPr>
        <dsp:cNvPr id="0" name=""/>
        <dsp:cNvSpPr/>
      </dsp:nvSpPr>
      <dsp:spPr>
        <a:xfrm>
          <a:off x="3433196" y="633878"/>
          <a:ext cx="2055605" cy="268230"/>
        </a:xfrm>
        <a:prstGeom prst="ellipseRibbon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947097" y="642260"/>
        <a:ext cx="1027803" cy="192791"/>
      </dsp:txXfrm>
    </dsp:sp>
    <dsp:sp modelId="{E96DF8C4-F8D5-404B-A6D2-FEFDFB81FD21}">
      <dsp:nvSpPr>
        <dsp:cNvPr id="0" name=""/>
        <dsp:cNvSpPr/>
      </dsp:nvSpPr>
      <dsp:spPr>
        <a:xfrm>
          <a:off x="515623" y="1257254"/>
          <a:ext cx="1554190" cy="804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355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515623" y="1257254"/>
        <a:ext cx="1554190" cy="804690"/>
      </dsp:txXfrm>
    </dsp:sp>
    <dsp:sp modelId="{5C2D8DC1-BCC8-49A7-9360-29826639741F}">
      <dsp:nvSpPr>
        <dsp:cNvPr id="0" name=""/>
        <dsp:cNvSpPr/>
      </dsp:nvSpPr>
      <dsp:spPr>
        <a:xfrm>
          <a:off x="159539" y="1893251"/>
          <a:ext cx="2523886" cy="1823675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48562" y="1982274"/>
        <a:ext cx="2345840" cy="1645629"/>
      </dsp:txXfrm>
    </dsp:sp>
    <dsp:sp modelId="{B2A8F8B1-6186-465D-96C3-AEF7C8929E5B}">
      <dsp:nvSpPr>
        <dsp:cNvPr id="0" name=""/>
        <dsp:cNvSpPr/>
      </dsp:nvSpPr>
      <dsp:spPr>
        <a:xfrm>
          <a:off x="3471377" y="1251490"/>
          <a:ext cx="1554190" cy="804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355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3471377" y="1251490"/>
        <a:ext cx="1554190" cy="804690"/>
      </dsp:txXfrm>
    </dsp:sp>
    <dsp:sp modelId="{5526F969-0DC1-4A61-8D9D-3A691BD6AD41}">
      <dsp:nvSpPr>
        <dsp:cNvPr id="0" name=""/>
        <dsp:cNvSpPr/>
      </dsp:nvSpPr>
      <dsp:spPr>
        <a:xfrm>
          <a:off x="3038065" y="1855739"/>
          <a:ext cx="2420825" cy="1800881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125975" y="1943649"/>
        <a:ext cx="2245005" cy="1625061"/>
      </dsp:txXfrm>
    </dsp:sp>
    <dsp:sp modelId="{15BDD2A1-7599-458B-9847-EF8287DBBC7B}">
      <dsp:nvSpPr>
        <dsp:cNvPr id="0" name=""/>
        <dsp:cNvSpPr/>
      </dsp:nvSpPr>
      <dsp:spPr>
        <a:xfrm>
          <a:off x="6341842" y="1238654"/>
          <a:ext cx="1651047" cy="8510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3551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kern="1200" dirty="0" smtClean="0"/>
            <a:t>Безвозмездные поступления</a:t>
          </a:r>
          <a:endParaRPr lang="ru-RU" sz="1550" kern="1200" dirty="0"/>
        </a:p>
      </dsp:txBody>
      <dsp:txXfrm>
        <a:off x="6341842" y="1238654"/>
        <a:ext cx="1651047" cy="851040"/>
      </dsp:txXfrm>
    </dsp:sp>
    <dsp:sp modelId="{14854DC5-376D-4F3E-AADD-A1FD96AFE9CE}">
      <dsp:nvSpPr>
        <dsp:cNvPr id="0" name=""/>
        <dsp:cNvSpPr/>
      </dsp:nvSpPr>
      <dsp:spPr>
        <a:xfrm>
          <a:off x="5694283" y="1811006"/>
          <a:ext cx="2903862" cy="2068132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5795239" y="1911962"/>
        <a:ext cx="2701950" cy="1866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8388384" y="1296142"/>
          <a:ext cx="144017" cy="1166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7467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7467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300490" y="1166529"/>
        <a:ext cx="787762" cy="1399944"/>
      </dsp:txXfrm>
    </dsp:sp>
    <dsp:sp modelId="{8C9C86D3-7DD9-42BA-9314-7ADD9C045083}">
      <dsp:nvSpPr>
        <dsp:cNvPr id="0" name=""/>
        <dsp:cNvSpPr/>
      </dsp:nvSpPr>
      <dsp:spPr>
        <a:xfrm>
          <a:off x="119800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119800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1223820" y="1166529"/>
        <a:ext cx="787762" cy="1399944"/>
      </dsp:txXfrm>
    </dsp:sp>
    <dsp:sp modelId="{A59D0DAC-4DBE-4ACF-82ED-58CB8B3EF5F0}">
      <dsp:nvSpPr>
        <dsp:cNvPr id="0" name=""/>
        <dsp:cNvSpPr/>
      </dsp:nvSpPr>
      <dsp:spPr>
        <a:xfrm>
          <a:off x="2185242" y="155537"/>
          <a:ext cx="981675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2121335" y="1166529"/>
          <a:ext cx="110948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2155456" y="1166529"/>
        <a:ext cx="1041247" cy="1391637"/>
      </dsp:txXfrm>
    </dsp:sp>
    <dsp:sp modelId="{C4D8C49A-D776-4A76-82DD-9B686907CE57}">
      <dsp:nvSpPr>
        <dsp:cNvPr id="0" name=""/>
        <dsp:cNvSpPr/>
      </dsp:nvSpPr>
      <dsp:spPr>
        <a:xfrm>
          <a:off x="3314764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3314764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3340578" y="1166529"/>
        <a:ext cx="787762" cy="1399944"/>
      </dsp:txXfrm>
    </dsp:sp>
    <dsp:sp modelId="{33AF1310-DEDE-4747-BFF1-6E834294947C}">
      <dsp:nvSpPr>
        <dsp:cNvPr id="0" name=""/>
        <dsp:cNvSpPr/>
      </dsp:nvSpPr>
      <dsp:spPr>
        <a:xfrm>
          <a:off x="4287353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4238094" y="1166529"/>
          <a:ext cx="93790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4266938" y="1166529"/>
        <a:ext cx="880221" cy="1396914"/>
      </dsp:txXfrm>
    </dsp:sp>
    <dsp:sp modelId="{A9B5D6DD-8944-4CBA-A424-20C4CAB73567}">
      <dsp:nvSpPr>
        <dsp:cNvPr id="0" name=""/>
        <dsp:cNvSpPr/>
      </dsp:nvSpPr>
      <dsp:spPr>
        <a:xfrm>
          <a:off x="525994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525994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5285756" y="1166529"/>
        <a:ext cx="787762" cy="1399944"/>
      </dsp:txXfrm>
    </dsp:sp>
    <dsp:sp modelId="{C1D3D52C-24F4-4874-88A5-C3CBD6C5E483}">
      <dsp:nvSpPr>
        <dsp:cNvPr id="0" name=""/>
        <dsp:cNvSpPr/>
      </dsp:nvSpPr>
      <dsp:spPr>
        <a:xfrm>
          <a:off x="618327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618327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6209086" y="1166529"/>
        <a:ext cx="787762" cy="1399944"/>
      </dsp:txXfrm>
    </dsp:sp>
    <dsp:sp modelId="{F6D16893-00B9-4895-A562-D23F828C3CBF}">
      <dsp:nvSpPr>
        <dsp:cNvPr id="0" name=""/>
        <dsp:cNvSpPr/>
      </dsp:nvSpPr>
      <dsp:spPr>
        <a:xfrm>
          <a:off x="710660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710660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7132416" y="1166529"/>
        <a:ext cx="787762" cy="1399944"/>
      </dsp:txXfrm>
    </dsp:sp>
    <dsp:sp modelId="{C17015AC-F3D9-446D-881C-EB28653C1FA9}">
      <dsp:nvSpPr>
        <dsp:cNvPr id="0" name=""/>
        <dsp:cNvSpPr/>
      </dsp:nvSpPr>
      <dsp:spPr>
        <a:xfrm>
          <a:off x="8029931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8029931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8055745" y="1166529"/>
        <a:ext cx="787762" cy="13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326835" y="0"/>
          <a:ext cx="3631774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                         </a:t>
          </a:r>
          <a:r>
            <a:rPr lang="ru-RU" sz="1800" kern="1200" dirty="0" smtClean="0"/>
            <a:t>87 532,1</a:t>
          </a:r>
          <a:endParaRPr lang="ru-RU" sz="1800" kern="1200" dirty="0"/>
        </a:p>
      </dsp:txBody>
      <dsp:txXfrm>
        <a:off x="341493" y="14658"/>
        <a:ext cx="3602458" cy="471149"/>
      </dsp:txXfrm>
    </dsp:sp>
    <dsp:sp modelId="{98C9BAF0-3A12-47EA-9D22-60461E24F0A0}">
      <dsp:nvSpPr>
        <dsp:cNvPr id="0" name=""/>
        <dsp:cNvSpPr/>
      </dsp:nvSpPr>
      <dsp:spPr>
        <a:xfrm rot="5462911">
          <a:off x="2098692" y="539042"/>
          <a:ext cx="761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314501" y="65267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</a:t>
          </a:r>
          <a:r>
            <a:rPr lang="ru-RU" sz="1400" kern="1200" dirty="0" smtClean="0"/>
            <a:t>32 822,4</a:t>
          </a:r>
          <a:endParaRPr lang="ru-RU" sz="1400" kern="1200" dirty="0"/>
        </a:p>
      </dsp:txBody>
      <dsp:txXfrm>
        <a:off x="330404" y="668574"/>
        <a:ext cx="3599968" cy="511168"/>
      </dsp:txXfrm>
    </dsp:sp>
    <dsp:sp modelId="{342FB941-8DBE-4D12-B36B-BA15BB4C3DEF}">
      <dsp:nvSpPr>
        <dsp:cNvPr id="0" name=""/>
        <dsp:cNvSpPr/>
      </dsp:nvSpPr>
      <dsp:spPr>
        <a:xfrm rot="5400000">
          <a:off x="2092862" y="123317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314501" y="1345748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</a:t>
          </a:r>
          <a:r>
            <a:rPr lang="ru-RU" sz="1400" kern="1200" dirty="0" smtClean="0"/>
            <a:t>19 125,9</a:t>
          </a:r>
          <a:endParaRPr lang="ru-RU" sz="1400" kern="1200" dirty="0"/>
        </a:p>
      </dsp:txBody>
      <dsp:txXfrm>
        <a:off x="330404" y="1361651"/>
        <a:ext cx="3599968" cy="511168"/>
      </dsp:txXfrm>
    </dsp:sp>
    <dsp:sp modelId="{BCE0FB7D-3B92-462E-A5E8-DF196E1EEFD1}">
      <dsp:nvSpPr>
        <dsp:cNvPr id="0" name=""/>
        <dsp:cNvSpPr/>
      </dsp:nvSpPr>
      <dsp:spPr>
        <a:xfrm rot="5400000">
          <a:off x="2092862" y="1926248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314501" y="2038826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</a:t>
          </a:r>
          <a:r>
            <a:rPr lang="ru-RU" sz="1400" kern="1200" dirty="0" smtClean="0"/>
            <a:t>4 825,0</a:t>
          </a:r>
          <a:endParaRPr lang="ru-RU" sz="1400" kern="1200" dirty="0"/>
        </a:p>
      </dsp:txBody>
      <dsp:txXfrm>
        <a:off x="330404" y="2054729"/>
        <a:ext cx="3599968" cy="511168"/>
      </dsp:txXfrm>
    </dsp:sp>
    <dsp:sp modelId="{394CF144-AA91-4E50-AE6D-99827051C692}">
      <dsp:nvSpPr>
        <dsp:cNvPr id="0" name=""/>
        <dsp:cNvSpPr/>
      </dsp:nvSpPr>
      <dsp:spPr>
        <a:xfrm rot="5400000">
          <a:off x="2092862" y="261932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314501" y="2731903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</a:t>
          </a:r>
          <a:r>
            <a:rPr lang="ru-RU" sz="1400" kern="1200" dirty="0" smtClean="0"/>
            <a:t>18 804,0</a:t>
          </a:r>
          <a:endParaRPr lang="ru-RU" sz="1400" kern="1200" dirty="0"/>
        </a:p>
      </dsp:txBody>
      <dsp:txXfrm>
        <a:off x="330404" y="2747806"/>
        <a:ext cx="3599968" cy="511168"/>
      </dsp:txXfrm>
    </dsp:sp>
    <dsp:sp modelId="{09A51DF7-D87B-4FB1-87A6-AE107B8AE1F7}">
      <dsp:nvSpPr>
        <dsp:cNvPr id="0" name=""/>
        <dsp:cNvSpPr/>
      </dsp:nvSpPr>
      <dsp:spPr>
        <a:xfrm rot="5400000">
          <a:off x="2092862" y="331240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314501" y="3424981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</a:t>
          </a:r>
          <a:r>
            <a:rPr lang="ru-RU" sz="1400" kern="1200" dirty="0" smtClean="0"/>
            <a:t>704,2</a:t>
          </a:r>
          <a:endParaRPr lang="ru-RU" sz="1400" kern="1200" dirty="0"/>
        </a:p>
      </dsp:txBody>
      <dsp:txXfrm>
        <a:off x="330404" y="3440884"/>
        <a:ext cx="3599968" cy="511168"/>
      </dsp:txXfrm>
    </dsp:sp>
    <dsp:sp modelId="{CF0844C2-8B2A-48CF-BDE8-035AF0589FD5}">
      <dsp:nvSpPr>
        <dsp:cNvPr id="0" name=""/>
        <dsp:cNvSpPr/>
      </dsp:nvSpPr>
      <dsp:spPr>
        <a:xfrm rot="5400000">
          <a:off x="2092862" y="400548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315075" y="4118058"/>
          <a:ext cx="3630625" cy="72239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</a:t>
          </a:r>
          <a:r>
            <a:rPr lang="ru-RU" sz="1400" kern="1200" dirty="0" smtClean="0"/>
            <a:t>267,1</a:t>
          </a:r>
          <a:endParaRPr lang="ru-RU" sz="1400" kern="1200" dirty="0"/>
        </a:p>
      </dsp:txBody>
      <dsp:txXfrm>
        <a:off x="336233" y="4139216"/>
        <a:ext cx="3588309" cy="680078"/>
      </dsp:txXfrm>
    </dsp:sp>
    <dsp:sp modelId="{695DF507-86E3-46EF-BF73-FED99E4FEC74}">
      <dsp:nvSpPr>
        <dsp:cNvPr id="0" name=""/>
        <dsp:cNvSpPr/>
      </dsp:nvSpPr>
      <dsp:spPr>
        <a:xfrm rot="5400000">
          <a:off x="2092862" y="4877979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314501" y="4990556"/>
          <a:ext cx="3631774" cy="54297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</a:t>
          </a:r>
          <a:r>
            <a:rPr lang="ru-RU" sz="1400" kern="1200" dirty="0" smtClean="0"/>
            <a:t>10 983,5</a:t>
          </a:r>
          <a:endParaRPr lang="ru-RU" sz="1400" kern="1200" dirty="0"/>
        </a:p>
      </dsp:txBody>
      <dsp:txXfrm>
        <a:off x="330404" y="5006459"/>
        <a:ext cx="3599968" cy="511168"/>
      </dsp:txXfrm>
    </dsp:sp>
    <dsp:sp modelId="{E5B3EF69-31C5-4E35-8B89-FF42435C35F7}">
      <dsp:nvSpPr>
        <dsp:cNvPr id="0" name=""/>
        <dsp:cNvSpPr/>
      </dsp:nvSpPr>
      <dsp:spPr>
        <a:xfrm>
          <a:off x="4196647" y="0"/>
          <a:ext cx="3995898" cy="500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</a:t>
          </a:r>
          <a:r>
            <a:rPr lang="ru-RU" sz="2000" kern="1200" dirty="0" smtClean="0"/>
            <a:t> бюджета                                         </a:t>
          </a:r>
          <a:r>
            <a:rPr lang="ru-RU" sz="2000" kern="1200" dirty="0" smtClean="0"/>
            <a:t>87 532,1</a:t>
          </a:r>
          <a:endParaRPr lang="ru-RU" sz="2000" kern="1200" dirty="0"/>
        </a:p>
      </dsp:txBody>
      <dsp:txXfrm>
        <a:off x="4211305" y="14658"/>
        <a:ext cx="3966582" cy="471149"/>
      </dsp:txXfrm>
    </dsp:sp>
    <dsp:sp modelId="{B1F7185B-4E96-403E-8713-B22C3C60C3D4}">
      <dsp:nvSpPr>
        <dsp:cNvPr id="0" name=""/>
        <dsp:cNvSpPr/>
      </dsp:nvSpPr>
      <dsp:spPr>
        <a:xfrm rot="5456368">
          <a:off x="6151189" y="539042"/>
          <a:ext cx="76113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4186492" y="652671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</a:t>
          </a:r>
          <a:r>
            <a:rPr lang="ru-RU" sz="1400" kern="1200" dirty="0" smtClean="0"/>
            <a:t>28 725,1</a:t>
          </a:r>
          <a:endParaRPr lang="ru-RU" sz="1400" kern="1200" dirty="0"/>
        </a:p>
      </dsp:txBody>
      <dsp:txXfrm>
        <a:off x="4199196" y="665375"/>
        <a:ext cx="3970490" cy="408329"/>
      </dsp:txXfrm>
    </dsp:sp>
    <dsp:sp modelId="{AE372681-113E-4A90-8933-8363C9AC4819}">
      <dsp:nvSpPr>
        <dsp:cNvPr id="0" name=""/>
        <dsp:cNvSpPr/>
      </dsp:nvSpPr>
      <dsp:spPr>
        <a:xfrm rot="5400000">
          <a:off x="6146915" y="112393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4186492" y="1236512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                                                   </a:t>
          </a:r>
          <a:r>
            <a:rPr lang="ru-RU" sz="1400" kern="1200" dirty="0" smtClean="0"/>
            <a:t>1 813,4</a:t>
          </a:r>
          <a:endParaRPr lang="ru-RU" sz="1400" kern="1200" dirty="0"/>
        </a:p>
      </dsp:txBody>
      <dsp:txXfrm>
        <a:off x="4199196" y="1249216"/>
        <a:ext cx="3970490" cy="408329"/>
      </dsp:txXfrm>
    </dsp:sp>
    <dsp:sp modelId="{8A2EBA1C-FEF9-4CFA-8E79-5557F49A6194}">
      <dsp:nvSpPr>
        <dsp:cNvPr id="0" name=""/>
        <dsp:cNvSpPr/>
      </dsp:nvSpPr>
      <dsp:spPr>
        <a:xfrm rot="5454720">
          <a:off x="6152497" y="1697699"/>
          <a:ext cx="549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4176456" y="1800200"/>
          <a:ext cx="3995898" cy="56719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</a:t>
          </a:r>
          <a:r>
            <a:rPr lang="ru-RU" sz="1400" kern="1200" dirty="0" smtClean="0"/>
            <a:t> 1725,9</a:t>
          </a:r>
          <a:endParaRPr lang="ru-RU" sz="1400" kern="1200" dirty="0"/>
        </a:p>
      </dsp:txBody>
      <dsp:txXfrm>
        <a:off x="4193069" y="1816813"/>
        <a:ext cx="3962672" cy="533970"/>
      </dsp:txXfrm>
    </dsp:sp>
    <dsp:sp modelId="{D3CE3C06-B13E-4611-8D85-EBC10ED2A221}">
      <dsp:nvSpPr>
        <dsp:cNvPr id="0" name=""/>
        <dsp:cNvSpPr/>
      </dsp:nvSpPr>
      <dsp:spPr>
        <a:xfrm rot="5400000">
          <a:off x="6171494" y="2370309"/>
          <a:ext cx="5824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4176456" y="2448272"/>
          <a:ext cx="3995898" cy="4344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</a:t>
          </a:r>
          <a:r>
            <a:rPr lang="ru-RU" sz="1400" kern="1200" dirty="0" smtClean="0"/>
            <a:t>715,4</a:t>
          </a:r>
          <a:endParaRPr lang="ru-RU" sz="1400" kern="1200" dirty="0"/>
        </a:p>
      </dsp:txBody>
      <dsp:txXfrm>
        <a:off x="4189180" y="2460996"/>
        <a:ext cx="3970450" cy="408967"/>
      </dsp:txXfrm>
    </dsp:sp>
    <dsp:sp modelId="{40D600C6-635B-4C75-B9A1-A841781A017B}">
      <dsp:nvSpPr>
        <dsp:cNvPr id="0" name=""/>
        <dsp:cNvSpPr/>
      </dsp:nvSpPr>
      <dsp:spPr>
        <a:xfrm rot="5400000">
          <a:off x="6141108" y="2915986"/>
          <a:ext cx="66596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4176456" y="3024336"/>
          <a:ext cx="3995898" cy="43373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</a:t>
          </a:r>
          <a:r>
            <a:rPr lang="ru-RU" sz="1400" kern="1200" dirty="0" smtClean="0"/>
            <a:t>36 597,0</a:t>
          </a:r>
          <a:endParaRPr lang="ru-RU" sz="1400" kern="1200" dirty="0"/>
        </a:p>
      </dsp:txBody>
      <dsp:txXfrm>
        <a:off x="4189160" y="3037040"/>
        <a:ext cx="3970490" cy="408329"/>
      </dsp:txXfrm>
    </dsp:sp>
    <dsp:sp modelId="{5B946662-E950-4DF2-B1C7-3025F8510C6A}">
      <dsp:nvSpPr>
        <dsp:cNvPr id="0" name=""/>
        <dsp:cNvSpPr/>
      </dsp:nvSpPr>
      <dsp:spPr>
        <a:xfrm rot="5400000">
          <a:off x="6140768" y="3491711"/>
          <a:ext cx="67274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4176456" y="3600400"/>
          <a:ext cx="3995898" cy="4357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16,0</a:t>
          </a:r>
          <a:endParaRPr lang="ru-RU" sz="1400" kern="1200" dirty="0"/>
        </a:p>
      </dsp:txBody>
      <dsp:txXfrm>
        <a:off x="4189219" y="3613163"/>
        <a:ext cx="3970372" cy="410249"/>
      </dsp:txXfrm>
    </dsp:sp>
    <dsp:sp modelId="{29D527E2-F7F5-4C5F-8E4F-C1C6844A1DFF}">
      <dsp:nvSpPr>
        <dsp:cNvPr id="0" name=""/>
        <dsp:cNvSpPr/>
      </dsp:nvSpPr>
      <dsp:spPr>
        <a:xfrm rot="5400000">
          <a:off x="6141787" y="4068794"/>
          <a:ext cx="65237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4176456" y="4176464"/>
          <a:ext cx="3995898" cy="44199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</a:t>
          </a:r>
          <a:r>
            <a:rPr lang="ru-RU" sz="1400" kern="1200" dirty="0" smtClean="0"/>
            <a:t>17 654,3</a:t>
          </a:r>
          <a:endParaRPr lang="ru-RU" sz="1400" kern="1200" dirty="0"/>
        </a:p>
      </dsp:txBody>
      <dsp:txXfrm>
        <a:off x="4189402" y="4189410"/>
        <a:ext cx="3970006" cy="416105"/>
      </dsp:txXfrm>
    </dsp:sp>
    <dsp:sp modelId="{33A28A7F-039B-437A-8F2A-E0E180A8C607}">
      <dsp:nvSpPr>
        <dsp:cNvPr id="0" name=""/>
        <dsp:cNvSpPr/>
      </dsp:nvSpPr>
      <dsp:spPr>
        <a:xfrm rot="5400000">
          <a:off x="6144899" y="4647969"/>
          <a:ext cx="59014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4176456" y="4752528"/>
          <a:ext cx="3995898" cy="4364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</a:t>
          </a:r>
          <a:r>
            <a:rPr lang="ru-RU" sz="1400" kern="1200" dirty="0" smtClean="0"/>
            <a:t>235,0</a:t>
          </a:r>
          <a:endParaRPr lang="ru-RU" sz="1600" kern="1200" dirty="0" smtClean="0"/>
        </a:p>
      </dsp:txBody>
      <dsp:txXfrm>
        <a:off x="4189239" y="4765311"/>
        <a:ext cx="3970332" cy="410890"/>
      </dsp:txXfrm>
    </dsp:sp>
    <dsp:sp modelId="{DFC5247D-BB36-4D40-BA60-FCF0AED99FF6}">
      <dsp:nvSpPr>
        <dsp:cNvPr id="0" name=""/>
        <dsp:cNvSpPr/>
      </dsp:nvSpPr>
      <dsp:spPr>
        <a:xfrm rot="5399647">
          <a:off x="6174432" y="5185260"/>
          <a:ext cx="0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4176456" y="5256586"/>
          <a:ext cx="3996001" cy="4320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50,0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4189109" y="5269239"/>
        <a:ext cx="3970695" cy="406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1 380,4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1 467,9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2 157,0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политика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23 985,9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24 683,2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25 530,5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277235" y="1"/>
          <a:ext cx="8121158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общественного порядка и противодействие преступности</a:t>
          </a:r>
          <a:endParaRPr lang="ru-RU" sz="2000" kern="1200" dirty="0"/>
        </a:p>
      </dsp:txBody>
      <dsp:txXfrm>
        <a:off x="294027" y="16793"/>
        <a:ext cx="8087574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324,4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336,4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365,0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291063" y="0"/>
          <a:ext cx="8228601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1600" kern="1200" dirty="0"/>
        </a:p>
      </dsp:txBody>
      <dsp:txXfrm>
        <a:off x="307855" y="16792"/>
        <a:ext cx="8195017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1 725,9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125,0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80,0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Энергоэффективность в Егорлыкском сельском поселении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2 450,0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2027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1 708,2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2028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184,0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7A06-68E0-4672-AD97-2BB0F1C092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8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 </a:t>
            </a:r>
            <a:r>
              <a:rPr lang="ru-RU" dirty="0" smtClean="0"/>
              <a:t>для граждан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Проект </a:t>
            </a:r>
            <a:r>
              <a:rPr lang="ru-RU" dirty="0"/>
              <a:t>бюджета </a:t>
            </a:r>
            <a:r>
              <a:rPr lang="ru-RU" dirty="0" smtClean="0"/>
              <a:t>Егорлыкского сельского </a:t>
            </a:r>
            <a:r>
              <a:rPr lang="ru-RU" dirty="0"/>
              <a:t>поселения Егорлыкского района на 2026 год </a:t>
            </a:r>
            <a:r>
              <a:rPr lang="ru-RU" dirty="0" smtClean="0"/>
              <a:t>и </a:t>
            </a:r>
            <a:r>
              <a:rPr lang="ru-RU" dirty="0"/>
              <a:t>на плановый период 2027 и 2028 </a:t>
            </a:r>
            <a:r>
              <a:rPr lang="ru-RU" dirty="0" smtClean="0"/>
              <a:t>годов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32656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НАЛОГА НА ДОХОДЫ ФИЗИЧЕСКИХ ЛИЦ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85687946"/>
              </p:ext>
            </p:extLst>
          </p:nvPr>
        </p:nvGraphicFramePr>
        <p:xfrm>
          <a:off x="107504" y="1700808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050" y="404664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ЕДИНОГО СЕЛЬСКОХОЗЯЙСТВЕННОГО НАЛОГА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82341765"/>
              </p:ext>
            </p:extLst>
          </p:nvPr>
        </p:nvGraphicFramePr>
        <p:xfrm>
          <a:off x="107504" y="1573635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6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04664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ИМУЩЕСТВЕННЫХ НАЛОГОВ В БЮДЖЕТ ЕГОРЛЫКСКОГО СЕЛЬСКОГО ПОСЕЛЕНИЯ</a:t>
            </a:r>
            <a:endParaRPr lang="ru-RU" sz="27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61661420"/>
              </p:ext>
            </p:extLst>
          </p:nvPr>
        </p:nvGraphicFramePr>
        <p:xfrm>
          <a:off x="107504" y="1577409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284" y="404664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НЕНАЛОГОВЫХ ДОХОДОВ В БЮДЖЕТ ЕГОРЛЫКСКОГО СЕЛЬСКОГО ПОСЕЛЕНИЯ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98890788"/>
              </p:ext>
            </p:extLst>
          </p:nvPr>
        </p:nvGraphicFramePr>
        <p:xfrm>
          <a:off x="107504" y="1142747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92064874"/>
              </p:ext>
            </p:extLst>
          </p:nvPr>
        </p:nvGraphicFramePr>
        <p:xfrm>
          <a:off x="35496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8" y="332656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68462901"/>
              </p:ext>
            </p:extLst>
          </p:nvPr>
        </p:nvGraphicFramePr>
        <p:xfrm>
          <a:off x="251520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5731482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613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07425166"/>
              </p:ext>
            </p:extLst>
          </p:nvPr>
        </p:nvGraphicFramePr>
        <p:xfrm>
          <a:off x="262301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20702127"/>
              </p:ext>
            </p:extLst>
          </p:nvPr>
        </p:nvGraphicFramePr>
        <p:xfrm>
          <a:off x="176488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9" y="40466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81328327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2026017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33265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6069107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44379204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873" y="40466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49897751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451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налогоплательщики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8640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«БЮДЖЕТ ДЛЯ ГРАЖДАН»?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0" y="1412776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3096344" cy="1877573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2" y="260648"/>
            <a:ext cx="2198712" cy="18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21" y="260647"/>
            <a:ext cx="2575536" cy="185964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9588278"/>
              </p:ext>
            </p:extLst>
          </p:nvPr>
        </p:nvGraphicFramePr>
        <p:xfrm>
          <a:off x="323528" y="3212976"/>
          <a:ext cx="85522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9073" y="2168860"/>
            <a:ext cx="840818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2026 ГОД И ПЛАНОВЫЙ ПЕРИОД 2027 И 2028 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30560"/>
            <a:ext cx="8229600" cy="622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ДОХОДЫ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9202424"/>
              </p:ext>
            </p:extLst>
          </p:nvPr>
        </p:nvGraphicFramePr>
        <p:xfrm>
          <a:off x="179512" y="2622396"/>
          <a:ext cx="8784976" cy="397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7971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653136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509120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 – основной вид безвозмездных перечислений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3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перечисляемые из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одного бюджета бюджетной системы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47557"/>
              </p:ext>
            </p:extLst>
          </p:nvPr>
        </p:nvGraphicFramePr>
        <p:xfrm>
          <a:off x="409984" y="2064926"/>
          <a:ext cx="8358188" cy="41921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9094"/>
                <a:gridCol w="4179094"/>
              </a:tblGrid>
              <a:tr h="8600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Дотации (от лат. «</a:t>
                      </a:r>
                      <a:r>
                        <a:rPr lang="en-US" sz="2000" dirty="0" smtClean="0"/>
                        <a:t>Dotatio</a:t>
                      </a:r>
                      <a:r>
                        <a:rPr lang="ru-RU" sz="2000" dirty="0" smtClean="0"/>
                        <a:t>» – дар, пожертвование)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Предоставляются</a:t>
                      </a:r>
                      <a:r>
                        <a:rPr lang="ru-RU" sz="1600" baseline="0" dirty="0" smtClean="0"/>
                        <a:t> без определения конкретной цели их использования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18880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Субвенции (от лат. «</a:t>
                      </a:r>
                      <a:r>
                        <a:rPr lang="en-US" sz="2000" dirty="0" smtClean="0"/>
                        <a:t>Subvenire</a:t>
                      </a:r>
                      <a:r>
                        <a:rPr lang="ru-RU" sz="2000" dirty="0" smtClean="0"/>
                        <a:t>» – приходить на помощь)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Субсидии (от лат. «</a:t>
                      </a:r>
                      <a:r>
                        <a:rPr lang="en-US" sz="2000" dirty="0" smtClean="0"/>
                        <a:t>Subsidium</a:t>
                      </a:r>
                      <a:r>
                        <a:rPr lang="ru-RU" sz="2000" dirty="0" smtClean="0"/>
                        <a:t>» - поддержка)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Предоставляются на условиях долевого софинансирования расходов других бюджетов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9897147"/>
              </p:ext>
            </p:extLst>
          </p:nvPr>
        </p:nvGraphicFramePr>
        <p:xfrm>
          <a:off x="1" y="4077072"/>
          <a:ext cx="914399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6450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 классификации расходов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87524"/>
              </p:ext>
            </p:extLst>
          </p:nvPr>
        </p:nvGraphicFramePr>
        <p:xfrm>
          <a:off x="467544" y="908719"/>
          <a:ext cx="8208912" cy="5472609"/>
        </p:xfrm>
        <a:graphic>
          <a:graphicData uri="http://schemas.openxmlformats.org/drawingml/2006/table">
            <a:tbl>
              <a:tblPr/>
              <a:tblGrid>
                <a:gridCol w="1335122"/>
                <a:gridCol w="1140417"/>
                <a:gridCol w="1074355"/>
                <a:gridCol w="917896"/>
                <a:gridCol w="917896"/>
                <a:gridCol w="1098694"/>
                <a:gridCol w="1098694"/>
                <a:gridCol w="625838"/>
              </a:tblGrid>
              <a:tr h="208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решения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9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Собрания депутатов Егорлыкского с.п от 25.12.2024 № 88  (первонач. утвержд.)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2025,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2026,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2027,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81 302,90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87 532,10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89 108,70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89 405,10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9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67 579,3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76 548,6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79 640,3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82 223,5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10 983,5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9 468,4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7 181,6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81 302,9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87 532,1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89 108,7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89 405,1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(-), профицит (+),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объему собственных доходов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VI.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Источники финансирования дефицита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altLang="ru-RU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Основные параметры бюджета поселения на </a:t>
            </a:r>
            <a:r>
              <a:rPr lang="ru-RU" altLang="ru-RU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2026 </a:t>
            </a:r>
            <a:r>
              <a:rPr lang="ru-RU" altLang="ru-RU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год</a:t>
            </a:r>
            <a:r>
              <a:rPr lang="ru-RU" alt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05748675"/>
              </p:ext>
            </p:extLst>
          </p:nvPr>
        </p:nvGraphicFramePr>
        <p:xfrm>
          <a:off x="323528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848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ДОХОДОВ БЮДЖЕТА ЕГОРЛЫКСКОГО СЕЛЬСКОГО ПОСЕЛЕНИЯ В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2026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34803285"/>
              </p:ext>
            </p:extLst>
          </p:nvPr>
        </p:nvGraphicFramePr>
        <p:xfrm>
          <a:off x="107504" y="1628800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1561</TotalTime>
  <Words>1065</Words>
  <Application>Microsoft Office PowerPoint</Application>
  <PresentationFormat>Экран (4:3)</PresentationFormat>
  <Paragraphs>196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Бюджет для граждан</vt:lpstr>
      <vt:lpstr>Презентация PowerPoint</vt:lpstr>
      <vt:lpstr>Презентация PowerPoint</vt:lpstr>
      <vt:lpstr>        ДОХОДЫ БЮДЖЕТА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поселения на 2026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123</cp:revision>
  <cp:lastPrinted>2018-11-30T08:52:40Z</cp:lastPrinted>
  <dcterms:created xsi:type="dcterms:W3CDTF">2018-11-28T11:29:23Z</dcterms:created>
  <dcterms:modified xsi:type="dcterms:W3CDTF">2025-11-28T07:51:49Z</dcterms:modified>
</cp:coreProperties>
</file>