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9"/>
  </p:notesMasterIdLst>
  <p:sldIdLst>
    <p:sldId id="256" r:id="rId3"/>
    <p:sldId id="283" r:id="rId4"/>
    <p:sldId id="260" r:id="rId5"/>
    <p:sldId id="262" r:id="rId6"/>
    <p:sldId id="261" r:id="rId7"/>
    <p:sldId id="263" r:id="rId8"/>
    <p:sldId id="284" r:id="rId9"/>
    <p:sldId id="285" r:id="rId10"/>
    <p:sldId id="267" r:id="rId11"/>
    <p:sldId id="282" r:id="rId12"/>
    <p:sldId id="270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284"/>
    <a:srgbClr val="50487E"/>
    <a:srgbClr val="6E65E5"/>
    <a:srgbClr val="786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29" autoAdjust="0"/>
  </p:normalViewPr>
  <p:slideViewPr>
    <p:cSldViewPr>
      <p:cViewPr>
        <p:scale>
          <a:sx n="90" d="100"/>
          <a:sy n="90" d="100"/>
        </p:scale>
        <p:origin x="-96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79323553421604E-2"/>
          <c:y val="0"/>
          <c:w val="0.49996860252242503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10"/>
            <c:spPr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</c:dPt>
          <c:dPt>
            <c:idx val="1"/>
            <c:bubble3D val="0"/>
            <c:spPr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</c:dPt>
          <c:dPt>
            <c:idx val="2"/>
            <c:bubble3D val="0"/>
            <c:spPr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52997.2</c:v>
                </c:pt>
                <c:pt idx="1">
                  <c:v>1639.5</c:v>
                </c:pt>
                <c:pt idx="2">
                  <c:v>5600.2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4309206733842991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808365108279373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Собственные 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51893.2</c:v>
                </c:pt>
                <c:pt idx="1">
                  <c:v>84146.2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5307523482715757"/>
                  <c:y val="-1.8749999999999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310889984970223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Собственные 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54636.2</c:v>
                </c:pt>
                <c:pt idx="1">
                  <c:v>5600.2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23403136"/>
        <c:axId val="23404928"/>
        <c:axId val="0"/>
      </c:bar3DChart>
      <c:catAx>
        <c:axId val="23403136"/>
        <c:scaling>
          <c:orientation val="minMax"/>
        </c:scaling>
        <c:delete val="0"/>
        <c:axPos val="l"/>
        <c:majorTickMark val="out"/>
        <c:minorTickMark val="none"/>
        <c:tickLblPos val="nextTo"/>
        <c:crossAx val="23404928"/>
        <c:crosses val="autoZero"/>
        <c:auto val="1"/>
        <c:lblAlgn val="ctr"/>
        <c:lblOffset val="100"/>
        <c:noMultiLvlLbl val="0"/>
      </c:catAx>
      <c:valAx>
        <c:axId val="234049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403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47625">
              <a:noFill/>
            </a:ln>
          </c:spPr>
          <c:explosion val="25"/>
          <c:dPt>
            <c:idx val="4"/>
            <c:bubble3D val="1"/>
            <c:explosion val="26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 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21005</c:v>
                </c:pt>
                <c:pt idx="1">
                  <c:v>1446.3</c:v>
                </c:pt>
                <c:pt idx="2" formatCode="General">
                  <c:v>54.5</c:v>
                </c:pt>
                <c:pt idx="3" formatCode="0.0">
                  <c:v>21</c:v>
                </c:pt>
                <c:pt idx="4" formatCode="0.0">
                  <c:v>23433.3</c:v>
                </c:pt>
                <c:pt idx="5" formatCode="0.0">
                  <c:v>20.3</c:v>
                </c:pt>
                <c:pt idx="6">
                  <c:v>16860.5</c:v>
                </c:pt>
                <c:pt idx="7" formatCode="General">
                  <c:v>215.7</c:v>
                </c:pt>
                <c:pt idx="8" formatCode="0.0">
                  <c:v>48.2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8649058910111679E-2"/>
          <c:w val="0.91197938933581568"/>
          <c:h val="0.9271517687161274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AB8-4E43-A7E6-83E273C866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AB8-4E43-A7E6-83E273C8662D}"/>
              </c:ext>
            </c:extLst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программные</c:v>
                </c:pt>
                <c:pt idx="1">
                  <c:v>непрограммные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60955.5</c:v>
                </c:pt>
                <c:pt idx="1">
                  <c:v>2149.3000000000002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B8-4E43-A7E6-83E273C866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68508356161733"/>
          <c:y val="0.90399046060841348"/>
          <c:w val="0.64246366325639681"/>
          <c:h val="8.7205099205308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план – </a:t>
          </a:r>
          <a:r>
            <a:rPr lang="ru-RU" dirty="0" smtClean="0"/>
            <a:t>2 041,4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факт – </a:t>
          </a:r>
          <a:r>
            <a:rPr lang="ru-RU" dirty="0" smtClean="0"/>
            <a:t>2 038,9тыс</a:t>
          </a:r>
          <a:r>
            <a:rPr lang="ru-RU" dirty="0" smtClean="0"/>
            <a:t>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процент исполнения – </a:t>
          </a:r>
          <a:r>
            <a:rPr lang="ru-RU" dirty="0" smtClean="0"/>
            <a:t>99,9%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E3280-FC29-4988-B84D-DDF616EB788B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4C648A2-2566-4140-8F98-2508F63AF783}" type="presOf" srcId="{3AAE59F7-4907-4F77-9465-E83634F1C6D0}" destId="{A44A20EF-4531-44A1-BBA5-B58F6D53DA9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0191C301-11DB-4F81-A285-7AA6DC4B289E}" type="presOf" srcId="{46E533DC-36A0-40FA-A2E5-129AD030AF9E}" destId="{60F9799C-B00E-4F98-A855-A9B1565A1227}" srcOrd="0" destOrd="0" presId="urn:microsoft.com/office/officeart/2008/layout/PictureAccentList"/>
    <dgm:cxn modelId="{6087D799-8927-4FE2-B125-C334D85C3848}" type="presOf" srcId="{0B61A3B8-FC61-4F6C-AD82-DEF6FA0406C3}" destId="{C10861CF-33F6-482C-BB02-B3B09F0D1819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45AF713C-7EF8-4B9E-BE99-2F0419621BDA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F4286351-A62E-4296-9177-A56F77F49AEC}" type="presParOf" srcId="{AA4E4690-9E2F-466C-BFF3-4316CC90443E}" destId="{DCCFEAAB-C128-4D27-A907-5E9186A8EC1E}" srcOrd="0" destOrd="0" presId="urn:microsoft.com/office/officeart/2008/layout/PictureAccentList"/>
    <dgm:cxn modelId="{E100E082-7BF1-42C4-948E-9792861BC6BF}" type="presParOf" srcId="{DCCFEAAB-C128-4D27-A907-5E9186A8EC1E}" destId="{DC746ED8-6C94-4CC1-926D-F31FBA512214}" srcOrd="0" destOrd="0" presId="urn:microsoft.com/office/officeart/2008/layout/PictureAccentList"/>
    <dgm:cxn modelId="{750456D0-D585-4E2F-AA9E-5E41C231C6C8}" type="presParOf" srcId="{DC746ED8-6C94-4CC1-926D-F31FBA512214}" destId="{3B4F9E77-4C91-4308-A47B-9231F7342933}" srcOrd="0" destOrd="0" presId="urn:microsoft.com/office/officeart/2008/layout/PictureAccentList"/>
    <dgm:cxn modelId="{8CFCD7BD-9061-4851-91A1-E31D1ACE6CDA}" type="presParOf" srcId="{DCCFEAAB-C128-4D27-A907-5E9186A8EC1E}" destId="{6BA1B25E-E1E3-4448-806E-FF1500FC7EC7}" srcOrd="1" destOrd="0" presId="urn:microsoft.com/office/officeart/2008/layout/PictureAccentList"/>
    <dgm:cxn modelId="{F1C3881F-68E7-411E-8111-9A125B22C212}" type="presParOf" srcId="{6BA1B25E-E1E3-4448-806E-FF1500FC7EC7}" destId="{8A446740-7B34-4300-BE5E-92F15392FDB4}" srcOrd="0" destOrd="0" presId="urn:microsoft.com/office/officeart/2008/layout/PictureAccentList"/>
    <dgm:cxn modelId="{F7D52B5F-99A4-4D80-B1F5-C52FADE8EB91}" type="presParOf" srcId="{8A446740-7B34-4300-BE5E-92F15392FDB4}" destId="{F2004041-A091-4AD9-A8DF-98250DFFE67C}" srcOrd="0" destOrd="0" presId="urn:microsoft.com/office/officeart/2008/layout/PictureAccentList"/>
    <dgm:cxn modelId="{DBF92D93-9E15-4BB3-BE94-D74D05F5587C}" type="presParOf" srcId="{8A446740-7B34-4300-BE5E-92F15392FDB4}" destId="{C10861CF-33F6-482C-BB02-B3B09F0D1819}" srcOrd="1" destOrd="0" presId="urn:microsoft.com/office/officeart/2008/layout/PictureAccentList"/>
    <dgm:cxn modelId="{8D8998E2-5B53-4F81-A636-73A92C75FD13}" type="presParOf" srcId="{6BA1B25E-E1E3-4448-806E-FF1500FC7EC7}" destId="{51DAAF1C-3C71-4210-AA61-7ACCC913F5B8}" srcOrd="1" destOrd="0" presId="urn:microsoft.com/office/officeart/2008/layout/PictureAccentList"/>
    <dgm:cxn modelId="{49805B04-57DC-4A0D-83DC-87DCCD057A2D}" type="presParOf" srcId="{51DAAF1C-3C71-4210-AA61-7ACCC913F5B8}" destId="{B50B7045-312A-4D19-B006-11AB6EEE79E0}" srcOrd="0" destOrd="0" presId="urn:microsoft.com/office/officeart/2008/layout/PictureAccentList"/>
    <dgm:cxn modelId="{6478DA3D-451C-40EB-8B13-AB1FECD0C458}" type="presParOf" srcId="{51DAAF1C-3C71-4210-AA61-7ACCC913F5B8}" destId="{60F9799C-B00E-4F98-A855-A9B1565A1227}" srcOrd="1" destOrd="0" presId="urn:microsoft.com/office/officeart/2008/layout/PictureAccentList"/>
    <dgm:cxn modelId="{D313CC12-2229-4D31-A90B-0E0CDC775087}" type="presParOf" srcId="{6BA1B25E-E1E3-4448-806E-FF1500FC7EC7}" destId="{8E9731FE-4F93-41A1-8B66-2268F7B373DA}" srcOrd="2" destOrd="0" presId="urn:microsoft.com/office/officeart/2008/layout/PictureAccentList"/>
    <dgm:cxn modelId="{DEAFD82B-F34B-4D85-834F-13F1AC9DCB91}" type="presParOf" srcId="{8E9731FE-4F93-41A1-8B66-2268F7B373DA}" destId="{88B8C06E-1DD1-4711-B44B-4E7EDE9BEFCF}" srcOrd="0" destOrd="0" presId="urn:microsoft.com/office/officeart/2008/layout/PictureAccentList"/>
    <dgm:cxn modelId="{59BEB1B6-B1A1-4E9B-B033-14D736AA9957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Муниципальная политика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план – </a:t>
          </a:r>
          <a:r>
            <a:rPr lang="ru-RU" dirty="0" smtClean="0"/>
            <a:t>19 255,1 тыс</a:t>
          </a:r>
          <a:r>
            <a:rPr lang="ru-RU" dirty="0" smtClean="0"/>
            <a:t>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факт – </a:t>
          </a:r>
          <a:r>
            <a:rPr lang="ru-RU" dirty="0" smtClean="0"/>
            <a:t>19 024,7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процент исполнения – </a:t>
          </a:r>
          <a:r>
            <a:rPr lang="ru-RU" dirty="0" smtClean="0"/>
            <a:t>98,8%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3" custLinFactNeighborY="-30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D2C63E48-B6A2-4AF8-83FF-E6E8AD983756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9CF74673-33AD-4727-8E9D-9094BD132128}" type="presOf" srcId="{0B61A3B8-FC61-4F6C-AD82-DEF6FA0406C3}" destId="{C10861CF-33F6-482C-BB02-B3B09F0D1819}" srcOrd="0" destOrd="0" presId="urn:microsoft.com/office/officeart/2008/layout/PictureAccentList"/>
    <dgm:cxn modelId="{49353617-189D-4DF1-91F4-0BF8D9761113}" type="presOf" srcId="{9E3AC48B-FC82-49DB-8066-2073DCE080CA}" destId="{3B4F9E77-4C91-4308-A47B-9231F7342933}" srcOrd="0" destOrd="0" presId="urn:microsoft.com/office/officeart/2008/layout/PictureAccentList"/>
    <dgm:cxn modelId="{57AD4320-FB6B-4D83-A9A4-6C37B1D74BEC}" type="presOf" srcId="{484C03CE-861D-4DA8-B590-AF1FDF0EEEE3}" destId="{AA4E4690-9E2F-466C-BFF3-4316CC90443E}" srcOrd="0" destOrd="0" presId="urn:microsoft.com/office/officeart/2008/layout/PictureAccentList"/>
    <dgm:cxn modelId="{6CCD3CBE-E281-407C-8A5F-A288D51E633A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C4092EE0-6687-4E0B-B363-5E6164805BB2}" type="presParOf" srcId="{AA4E4690-9E2F-466C-BFF3-4316CC90443E}" destId="{DCCFEAAB-C128-4D27-A907-5E9186A8EC1E}" srcOrd="0" destOrd="0" presId="urn:microsoft.com/office/officeart/2008/layout/PictureAccentList"/>
    <dgm:cxn modelId="{C0CF6DA2-64CD-439E-BABF-D39D8869FE84}" type="presParOf" srcId="{DCCFEAAB-C128-4D27-A907-5E9186A8EC1E}" destId="{DC746ED8-6C94-4CC1-926D-F31FBA512214}" srcOrd="0" destOrd="0" presId="urn:microsoft.com/office/officeart/2008/layout/PictureAccentList"/>
    <dgm:cxn modelId="{AC4D4D7D-6AFE-471A-99DD-1694BDB04489}" type="presParOf" srcId="{DC746ED8-6C94-4CC1-926D-F31FBA512214}" destId="{3B4F9E77-4C91-4308-A47B-9231F7342933}" srcOrd="0" destOrd="0" presId="urn:microsoft.com/office/officeart/2008/layout/PictureAccentList"/>
    <dgm:cxn modelId="{021669F5-1F5C-40C4-9046-130CB9BABF6A}" type="presParOf" srcId="{DCCFEAAB-C128-4D27-A907-5E9186A8EC1E}" destId="{6BA1B25E-E1E3-4448-806E-FF1500FC7EC7}" srcOrd="1" destOrd="0" presId="urn:microsoft.com/office/officeart/2008/layout/PictureAccentList"/>
    <dgm:cxn modelId="{09CCD860-6931-45EA-8E0C-B1F65A7D0F9B}" type="presParOf" srcId="{6BA1B25E-E1E3-4448-806E-FF1500FC7EC7}" destId="{8A446740-7B34-4300-BE5E-92F15392FDB4}" srcOrd="0" destOrd="0" presId="urn:microsoft.com/office/officeart/2008/layout/PictureAccentList"/>
    <dgm:cxn modelId="{9B4CAA49-EA57-4605-9D4B-CD7534D5F84D}" type="presParOf" srcId="{8A446740-7B34-4300-BE5E-92F15392FDB4}" destId="{F2004041-A091-4AD9-A8DF-98250DFFE67C}" srcOrd="0" destOrd="0" presId="urn:microsoft.com/office/officeart/2008/layout/PictureAccentList"/>
    <dgm:cxn modelId="{67726F1E-1B71-4F35-AA3F-8101C8E519E0}" type="presParOf" srcId="{8A446740-7B34-4300-BE5E-92F15392FDB4}" destId="{C10861CF-33F6-482C-BB02-B3B09F0D1819}" srcOrd="1" destOrd="0" presId="urn:microsoft.com/office/officeart/2008/layout/PictureAccentList"/>
    <dgm:cxn modelId="{8E92FEA4-313A-4B80-9137-8BF6D4E91A1E}" type="presParOf" srcId="{6BA1B25E-E1E3-4448-806E-FF1500FC7EC7}" destId="{51DAAF1C-3C71-4210-AA61-7ACCC913F5B8}" srcOrd="1" destOrd="0" presId="urn:microsoft.com/office/officeart/2008/layout/PictureAccentList"/>
    <dgm:cxn modelId="{1277C659-CD4D-4AF1-8FB4-180B81A01B2E}" type="presParOf" srcId="{51DAAF1C-3C71-4210-AA61-7ACCC913F5B8}" destId="{B50B7045-312A-4D19-B006-11AB6EEE79E0}" srcOrd="0" destOrd="0" presId="urn:microsoft.com/office/officeart/2008/layout/PictureAccentList"/>
    <dgm:cxn modelId="{BD893DA7-17D5-425F-B892-8E7DAB9D66E1}" type="presParOf" srcId="{51DAAF1C-3C71-4210-AA61-7ACCC913F5B8}" destId="{60F9799C-B00E-4F98-A855-A9B1565A1227}" srcOrd="1" destOrd="0" presId="urn:microsoft.com/office/officeart/2008/layout/PictureAccentList"/>
    <dgm:cxn modelId="{3B48290E-46FB-4D83-B212-903D20B5C600}" type="presParOf" srcId="{6BA1B25E-E1E3-4448-806E-FF1500FC7EC7}" destId="{8E9731FE-4F93-41A1-8B66-2268F7B373DA}" srcOrd="2" destOrd="0" presId="urn:microsoft.com/office/officeart/2008/layout/PictureAccentList"/>
    <dgm:cxn modelId="{ADF4E0CF-588C-4B0B-9CBC-7201FD54AF37}" type="presParOf" srcId="{8E9731FE-4F93-41A1-8B66-2268F7B373DA}" destId="{88B8C06E-1DD1-4711-B44B-4E7EDE9BEFCF}" srcOrd="0" destOrd="0" presId="urn:microsoft.com/office/officeart/2008/layout/PictureAccentList"/>
    <dgm:cxn modelId="{C7F8EB9D-BE32-4C23-9E4A-45C3F5FBA801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общественного порядка и противодействие преступности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план – </a:t>
          </a:r>
          <a:r>
            <a:rPr lang="ru-RU" dirty="0" smtClean="0"/>
            <a:t>225,6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факт  – </a:t>
          </a:r>
          <a:r>
            <a:rPr lang="ru-RU" dirty="0" smtClean="0"/>
            <a:t>220,8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процент исполнения – </a:t>
          </a:r>
          <a:r>
            <a:rPr lang="ru-RU" dirty="0" smtClean="0"/>
            <a:t>97,9%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783FF-FB30-4A41-BAF1-9206C810AA67}" type="presOf" srcId="{9E3AC48B-FC82-49DB-8066-2073DCE080CA}" destId="{3B4F9E77-4C91-4308-A47B-9231F7342933}" srcOrd="0" destOrd="0" presId="urn:microsoft.com/office/officeart/2008/layout/PictureAccentList"/>
    <dgm:cxn modelId="{998B46A1-D096-4F1D-B1A8-40EC8EC412AE}" type="presOf" srcId="{0B61A3B8-FC61-4F6C-AD82-DEF6FA0406C3}" destId="{C10861CF-33F6-482C-BB02-B3B09F0D1819}" srcOrd="0" destOrd="0" presId="urn:microsoft.com/office/officeart/2008/layout/PictureAccentList"/>
    <dgm:cxn modelId="{E2B176AA-F670-4D87-9BDB-D15FAAD743F5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9CC8BA3E-2ADE-4E50-BEF5-FB9B17F1040A}" type="presOf" srcId="{484C03CE-861D-4DA8-B590-AF1FDF0EEEE3}" destId="{AA4E4690-9E2F-466C-BFF3-4316CC90443E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8B6986A2-441F-4607-8A45-CA5903D7D3B4}" type="presOf" srcId="{3AAE59F7-4907-4F77-9465-E83634F1C6D0}" destId="{A44A20EF-4531-44A1-BBA5-B58F6D53DA9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1AF7DC0B-7952-4B20-AEE0-9E2108672031}" type="presParOf" srcId="{AA4E4690-9E2F-466C-BFF3-4316CC90443E}" destId="{DCCFEAAB-C128-4D27-A907-5E9186A8EC1E}" srcOrd="0" destOrd="0" presId="urn:microsoft.com/office/officeart/2008/layout/PictureAccentList"/>
    <dgm:cxn modelId="{57B12A8A-266A-40A6-A26F-4D4CA21D97FF}" type="presParOf" srcId="{DCCFEAAB-C128-4D27-A907-5E9186A8EC1E}" destId="{DC746ED8-6C94-4CC1-926D-F31FBA512214}" srcOrd="0" destOrd="0" presId="urn:microsoft.com/office/officeart/2008/layout/PictureAccentList"/>
    <dgm:cxn modelId="{D98F92D9-F9F6-4CE7-A0F9-F425DB8EF5F6}" type="presParOf" srcId="{DC746ED8-6C94-4CC1-926D-F31FBA512214}" destId="{3B4F9E77-4C91-4308-A47B-9231F7342933}" srcOrd="0" destOrd="0" presId="urn:microsoft.com/office/officeart/2008/layout/PictureAccentList"/>
    <dgm:cxn modelId="{242D7ABC-1E68-49CC-9C8F-BC81E72FB82F}" type="presParOf" srcId="{DCCFEAAB-C128-4D27-A907-5E9186A8EC1E}" destId="{6BA1B25E-E1E3-4448-806E-FF1500FC7EC7}" srcOrd="1" destOrd="0" presId="urn:microsoft.com/office/officeart/2008/layout/PictureAccentList"/>
    <dgm:cxn modelId="{9FC39FD6-B9FF-41EE-AAA0-D8BA89FCD71A}" type="presParOf" srcId="{6BA1B25E-E1E3-4448-806E-FF1500FC7EC7}" destId="{8A446740-7B34-4300-BE5E-92F15392FDB4}" srcOrd="0" destOrd="0" presId="urn:microsoft.com/office/officeart/2008/layout/PictureAccentList"/>
    <dgm:cxn modelId="{CAA9DAA0-1EE4-4011-B1B2-8A969A36F81E}" type="presParOf" srcId="{8A446740-7B34-4300-BE5E-92F15392FDB4}" destId="{F2004041-A091-4AD9-A8DF-98250DFFE67C}" srcOrd="0" destOrd="0" presId="urn:microsoft.com/office/officeart/2008/layout/PictureAccentList"/>
    <dgm:cxn modelId="{563C5441-3E2F-4E1A-9106-3980F8BCEE3B}" type="presParOf" srcId="{8A446740-7B34-4300-BE5E-92F15392FDB4}" destId="{C10861CF-33F6-482C-BB02-B3B09F0D1819}" srcOrd="1" destOrd="0" presId="urn:microsoft.com/office/officeart/2008/layout/PictureAccentList"/>
    <dgm:cxn modelId="{D51E3DAA-1B23-4B1E-83E0-942BE803C930}" type="presParOf" srcId="{6BA1B25E-E1E3-4448-806E-FF1500FC7EC7}" destId="{51DAAF1C-3C71-4210-AA61-7ACCC913F5B8}" srcOrd="1" destOrd="0" presId="urn:microsoft.com/office/officeart/2008/layout/PictureAccentList"/>
    <dgm:cxn modelId="{8337ED06-F569-4E7D-B508-89E844AAA572}" type="presParOf" srcId="{51DAAF1C-3C71-4210-AA61-7ACCC913F5B8}" destId="{B50B7045-312A-4D19-B006-11AB6EEE79E0}" srcOrd="0" destOrd="0" presId="urn:microsoft.com/office/officeart/2008/layout/PictureAccentList"/>
    <dgm:cxn modelId="{72347219-A50D-4327-B1F1-0EB987FC6C34}" type="presParOf" srcId="{51DAAF1C-3C71-4210-AA61-7ACCC913F5B8}" destId="{60F9799C-B00E-4F98-A855-A9B1565A1227}" srcOrd="1" destOrd="0" presId="urn:microsoft.com/office/officeart/2008/layout/PictureAccentList"/>
    <dgm:cxn modelId="{1CD46BE3-F28D-4952-91E5-C4A2C808140C}" type="presParOf" srcId="{6BA1B25E-E1E3-4448-806E-FF1500FC7EC7}" destId="{8E9731FE-4F93-41A1-8B66-2268F7B373DA}" srcOrd="2" destOrd="0" presId="urn:microsoft.com/office/officeart/2008/layout/PictureAccentList"/>
    <dgm:cxn modelId="{D3974690-AB2B-4E9C-A766-3D0ACE664D38}" type="presParOf" srcId="{8E9731FE-4F93-41A1-8B66-2268F7B373DA}" destId="{88B8C06E-1DD1-4711-B44B-4E7EDE9BEFCF}" srcOrd="0" destOrd="0" presId="urn:microsoft.com/office/officeart/2008/layout/PictureAccentList"/>
    <dgm:cxn modelId="{A3CDF782-4D59-4ADB-8793-2D5CD9217482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Защита населения и территории Егорлыкского с/п от ЧС, обеспечение ПБ и безопасности людей на водных объектах на 2019-2030 годы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план – </a:t>
          </a:r>
          <a:r>
            <a:rPr lang="ru-RU" dirty="0" smtClean="0"/>
            <a:t>54,6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факт – </a:t>
          </a:r>
          <a:r>
            <a:rPr lang="ru-RU" dirty="0" smtClean="0"/>
            <a:t>54,5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процент исполнения – </a:t>
          </a:r>
          <a:r>
            <a:rPr lang="ru-RU" dirty="0" smtClean="0"/>
            <a:t>99,8%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143" custLinFactNeighborY="-162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27E66EB8-CC37-447D-AAD2-468701CFFDFB}" type="presOf" srcId="{46E533DC-36A0-40FA-A2E5-129AD030AF9E}" destId="{60F9799C-B00E-4F98-A855-A9B1565A1227}" srcOrd="0" destOrd="0" presId="urn:microsoft.com/office/officeart/2008/layout/PictureAccentList"/>
    <dgm:cxn modelId="{FE8A1753-D3C9-4674-BD99-B8212435104E}" type="presOf" srcId="{3AAE59F7-4907-4F77-9465-E83634F1C6D0}" destId="{A44A20EF-4531-44A1-BBA5-B58F6D53DA97}" srcOrd="0" destOrd="0" presId="urn:microsoft.com/office/officeart/2008/layout/PictureAccentList"/>
    <dgm:cxn modelId="{D3AC529E-D008-45CE-A023-06C1D45B4654}" type="presOf" srcId="{484C03CE-861D-4DA8-B590-AF1FDF0EEEE3}" destId="{AA4E4690-9E2F-466C-BFF3-4316CC90443E}" srcOrd="0" destOrd="0" presId="urn:microsoft.com/office/officeart/2008/layout/PictureAccentList"/>
    <dgm:cxn modelId="{AC4ACF97-DC15-4689-8C56-12BC33449D94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9FCF6E90-2979-4F30-88AC-3F03A2DF8980}" type="presOf" srcId="{9E3AC48B-FC82-49DB-8066-2073DCE080CA}" destId="{3B4F9E77-4C91-4308-A47B-9231F7342933}" srcOrd="0" destOrd="0" presId="urn:microsoft.com/office/officeart/2008/layout/PictureAccentList"/>
    <dgm:cxn modelId="{7D2611B6-5331-43D1-A20F-CDB039605EB4}" type="presParOf" srcId="{AA4E4690-9E2F-466C-BFF3-4316CC90443E}" destId="{DCCFEAAB-C128-4D27-A907-5E9186A8EC1E}" srcOrd="0" destOrd="0" presId="urn:microsoft.com/office/officeart/2008/layout/PictureAccentList"/>
    <dgm:cxn modelId="{977A04D1-04F5-477E-9427-88D0030923A4}" type="presParOf" srcId="{DCCFEAAB-C128-4D27-A907-5E9186A8EC1E}" destId="{DC746ED8-6C94-4CC1-926D-F31FBA512214}" srcOrd="0" destOrd="0" presId="urn:microsoft.com/office/officeart/2008/layout/PictureAccentList"/>
    <dgm:cxn modelId="{71A94694-4E65-4A37-8D23-C14B451259F0}" type="presParOf" srcId="{DC746ED8-6C94-4CC1-926D-F31FBA512214}" destId="{3B4F9E77-4C91-4308-A47B-9231F7342933}" srcOrd="0" destOrd="0" presId="urn:microsoft.com/office/officeart/2008/layout/PictureAccentList"/>
    <dgm:cxn modelId="{07A275B6-4997-4B5B-849B-53AEC20A172A}" type="presParOf" srcId="{DCCFEAAB-C128-4D27-A907-5E9186A8EC1E}" destId="{6BA1B25E-E1E3-4448-806E-FF1500FC7EC7}" srcOrd="1" destOrd="0" presId="urn:microsoft.com/office/officeart/2008/layout/PictureAccentList"/>
    <dgm:cxn modelId="{72B643EF-4AC3-463C-91C7-FC88960BABB7}" type="presParOf" srcId="{6BA1B25E-E1E3-4448-806E-FF1500FC7EC7}" destId="{8A446740-7B34-4300-BE5E-92F15392FDB4}" srcOrd="0" destOrd="0" presId="urn:microsoft.com/office/officeart/2008/layout/PictureAccentList"/>
    <dgm:cxn modelId="{B1568D71-485C-491C-81DC-F815FCBB9D14}" type="presParOf" srcId="{8A446740-7B34-4300-BE5E-92F15392FDB4}" destId="{F2004041-A091-4AD9-A8DF-98250DFFE67C}" srcOrd="0" destOrd="0" presId="urn:microsoft.com/office/officeart/2008/layout/PictureAccentList"/>
    <dgm:cxn modelId="{B18E616D-3F9A-4397-A5C8-D6DED8847239}" type="presParOf" srcId="{8A446740-7B34-4300-BE5E-92F15392FDB4}" destId="{C10861CF-33F6-482C-BB02-B3B09F0D1819}" srcOrd="1" destOrd="0" presId="urn:microsoft.com/office/officeart/2008/layout/PictureAccentList"/>
    <dgm:cxn modelId="{AEF58A5C-805F-43D6-8A44-21D014D2D531}" type="presParOf" srcId="{6BA1B25E-E1E3-4448-806E-FF1500FC7EC7}" destId="{51DAAF1C-3C71-4210-AA61-7ACCC913F5B8}" srcOrd="1" destOrd="0" presId="urn:microsoft.com/office/officeart/2008/layout/PictureAccentList"/>
    <dgm:cxn modelId="{610A1CE4-6196-4769-B9BD-91A58094246A}" type="presParOf" srcId="{51DAAF1C-3C71-4210-AA61-7ACCC913F5B8}" destId="{B50B7045-312A-4D19-B006-11AB6EEE79E0}" srcOrd="0" destOrd="0" presId="urn:microsoft.com/office/officeart/2008/layout/PictureAccentList"/>
    <dgm:cxn modelId="{FBF896B9-CA91-48BE-AB01-56DDB64A60ED}" type="presParOf" srcId="{51DAAF1C-3C71-4210-AA61-7ACCC913F5B8}" destId="{60F9799C-B00E-4F98-A855-A9B1565A1227}" srcOrd="1" destOrd="0" presId="urn:microsoft.com/office/officeart/2008/layout/PictureAccentList"/>
    <dgm:cxn modelId="{A2E43413-9E2B-4315-8FA8-0DA9AC6C2E78}" type="presParOf" srcId="{6BA1B25E-E1E3-4448-806E-FF1500FC7EC7}" destId="{8E9731FE-4F93-41A1-8B66-2268F7B373DA}" srcOrd="2" destOrd="0" presId="urn:microsoft.com/office/officeart/2008/layout/PictureAccentList"/>
    <dgm:cxn modelId="{2F8E0633-2AF3-438C-A4AC-FEE4243169F0}" type="presParOf" srcId="{8E9731FE-4F93-41A1-8B66-2268F7B373DA}" destId="{88B8C06E-1DD1-4711-B44B-4E7EDE9BEFCF}" srcOrd="0" destOrd="0" presId="urn:microsoft.com/office/officeart/2008/layout/PictureAccentList"/>
    <dgm:cxn modelId="{826FCE71-64A1-44BE-8856-342C8A5F02FA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Энергоэффективность в Егорлыкском сельском поселении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план – </a:t>
          </a:r>
          <a:r>
            <a:rPr lang="ru-RU" dirty="0" smtClean="0"/>
            <a:t>67,3 тыс</a:t>
          </a:r>
          <a:r>
            <a:rPr lang="ru-RU" dirty="0" smtClean="0"/>
            <a:t>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факт  – </a:t>
          </a:r>
          <a:r>
            <a:rPr lang="ru-RU" dirty="0" smtClean="0"/>
            <a:t>67,3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процент исполнения – 100%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842B8-A2CD-450A-8D44-C7796F9A6BE4}" type="presOf" srcId="{46E533DC-36A0-40FA-A2E5-129AD030AF9E}" destId="{60F9799C-B00E-4F98-A855-A9B1565A122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BD4ABF71-9E89-41C8-AD66-4C08C0778E74}" type="presOf" srcId="{9E3AC48B-FC82-49DB-8066-2073DCE080CA}" destId="{3B4F9E77-4C91-4308-A47B-9231F7342933}" srcOrd="0" destOrd="0" presId="urn:microsoft.com/office/officeart/2008/layout/PictureAccentList"/>
    <dgm:cxn modelId="{13C3F0AE-DC86-4736-935B-2CD788329BF5}" type="presOf" srcId="{3AAE59F7-4907-4F77-9465-E83634F1C6D0}" destId="{A44A20EF-4531-44A1-BBA5-B58F6D53DA97}" srcOrd="0" destOrd="0" presId="urn:microsoft.com/office/officeart/2008/layout/PictureAccentList"/>
    <dgm:cxn modelId="{27D7D77F-2724-4360-B253-C5C0042089EA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7DFDE288-3822-4619-BD86-17478CD0BFBD}" type="presOf" srcId="{484C03CE-861D-4DA8-B590-AF1FDF0EEEE3}" destId="{AA4E4690-9E2F-466C-BFF3-4316CC90443E}" srcOrd="0" destOrd="0" presId="urn:microsoft.com/office/officeart/2008/layout/PictureAccentList"/>
    <dgm:cxn modelId="{EAAA78E3-7994-4D1D-8EBB-E23EDDF18954}" type="presParOf" srcId="{AA4E4690-9E2F-466C-BFF3-4316CC90443E}" destId="{DCCFEAAB-C128-4D27-A907-5E9186A8EC1E}" srcOrd="0" destOrd="0" presId="urn:microsoft.com/office/officeart/2008/layout/PictureAccentList"/>
    <dgm:cxn modelId="{6D3E9E2F-81E9-4164-9586-9A38FF68EAE8}" type="presParOf" srcId="{DCCFEAAB-C128-4D27-A907-5E9186A8EC1E}" destId="{DC746ED8-6C94-4CC1-926D-F31FBA512214}" srcOrd="0" destOrd="0" presId="urn:microsoft.com/office/officeart/2008/layout/PictureAccentList"/>
    <dgm:cxn modelId="{AB3BD70A-AB8F-4628-9227-448330ADDF8E}" type="presParOf" srcId="{DC746ED8-6C94-4CC1-926D-F31FBA512214}" destId="{3B4F9E77-4C91-4308-A47B-9231F7342933}" srcOrd="0" destOrd="0" presId="urn:microsoft.com/office/officeart/2008/layout/PictureAccentList"/>
    <dgm:cxn modelId="{8B0C5097-460D-4ACF-A016-2D0BA2B83E95}" type="presParOf" srcId="{DCCFEAAB-C128-4D27-A907-5E9186A8EC1E}" destId="{6BA1B25E-E1E3-4448-806E-FF1500FC7EC7}" srcOrd="1" destOrd="0" presId="urn:microsoft.com/office/officeart/2008/layout/PictureAccentList"/>
    <dgm:cxn modelId="{71C7BEEC-C32F-4CA1-9F31-F6B35AB8047C}" type="presParOf" srcId="{6BA1B25E-E1E3-4448-806E-FF1500FC7EC7}" destId="{8A446740-7B34-4300-BE5E-92F15392FDB4}" srcOrd="0" destOrd="0" presId="urn:microsoft.com/office/officeart/2008/layout/PictureAccentList"/>
    <dgm:cxn modelId="{1BD9E691-F27C-40E6-9073-2D57764887A3}" type="presParOf" srcId="{8A446740-7B34-4300-BE5E-92F15392FDB4}" destId="{F2004041-A091-4AD9-A8DF-98250DFFE67C}" srcOrd="0" destOrd="0" presId="urn:microsoft.com/office/officeart/2008/layout/PictureAccentList"/>
    <dgm:cxn modelId="{F37B495B-CEC3-401F-8662-FF98601F4B7E}" type="presParOf" srcId="{8A446740-7B34-4300-BE5E-92F15392FDB4}" destId="{C10861CF-33F6-482C-BB02-B3B09F0D1819}" srcOrd="1" destOrd="0" presId="urn:microsoft.com/office/officeart/2008/layout/PictureAccentList"/>
    <dgm:cxn modelId="{0206C873-DC65-4FFF-B98A-45A190D8AF1D}" type="presParOf" srcId="{6BA1B25E-E1E3-4448-806E-FF1500FC7EC7}" destId="{51DAAF1C-3C71-4210-AA61-7ACCC913F5B8}" srcOrd="1" destOrd="0" presId="urn:microsoft.com/office/officeart/2008/layout/PictureAccentList"/>
    <dgm:cxn modelId="{3378B763-4A10-4EE9-AFC8-92D299A6D243}" type="presParOf" srcId="{51DAAF1C-3C71-4210-AA61-7ACCC913F5B8}" destId="{B50B7045-312A-4D19-B006-11AB6EEE79E0}" srcOrd="0" destOrd="0" presId="urn:microsoft.com/office/officeart/2008/layout/PictureAccentList"/>
    <dgm:cxn modelId="{C2F341D9-798A-4F67-8454-FFEBB5C2AF4B}" type="presParOf" srcId="{51DAAF1C-3C71-4210-AA61-7ACCC913F5B8}" destId="{60F9799C-B00E-4F98-A855-A9B1565A1227}" srcOrd="1" destOrd="0" presId="urn:microsoft.com/office/officeart/2008/layout/PictureAccentList"/>
    <dgm:cxn modelId="{D316259C-CC4C-4FE8-9A1F-704B0BD6324C}" type="presParOf" srcId="{6BA1B25E-E1E3-4448-806E-FF1500FC7EC7}" destId="{8E9731FE-4F93-41A1-8B66-2268F7B373DA}" srcOrd="2" destOrd="0" presId="urn:microsoft.com/office/officeart/2008/layout/PictureAccentList"/>
    <dgm:cxn modelId="{159D0C20-6994-40ED-8875-3F737D220F28}" type="presParOf" srcId="{8E9731FE-4F93-41A1-8B66-2268F7B373DA}" destId="{88B8C06E-1DD1-4711-B44B-4E7EDE9BEFCF}" srcOrd="0" destOrd="0" presId="urn:microsoft.com/office/officeart/2008/layout/PictureAccentList"/>
    <dgm:cxn modelId="{9E04C66F-E7BE-4569-A5A0-D402251D6A35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план – </a:t>
          </a:r>
          <a:r>
            <a:rPr lang="ru-RU" dirty="0" smtClean="0"/>
            <a:t>17 113,0 тыс</a:t>
          </a:r>
          <a:r>
            <a:rPr lang="ru-RU" dirty="0" smtClean="0"/>
            <a:t>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факт – </a:t>
          </a:r>
          <a:r>
            <a:rPr lang="ru-RU" dirty="0" smtClean="0"/>
            <a:t>16 851,0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процент исполнения – </a:t>
          </a:r>
          <a:r>
            <a:rPr lang="ru-RU" dirty="0" smtClean="0"/>
            <a:t>98,5%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EC07CC3-F116-40FF-9DEE-6C09608B5071}" type="presOf" srcId="{3AAE59F7-4907-4F77-9465-E83634F1C6D0}" destId="{A44A20EF-4531-44A1-BBA5-B58F6D53DA97}" srcOrd="0" destOrd="0" presId="urn:microsoft.com/office/officeart/2008/layout/PictureAccentList"/>
    <dgm:cxn modelId="{44701D78-8E6F-4632-9E58-2427EB7BF659}" type="presOf" srcId="{0B61A3B8-FC61-4F6C-AD82-DEF6FA0406C3}" destId="{C10861CF-33F6-482C-BB02-B3B09F0D1819}" srcOrd="0" destOrd="0" presId="urn:microsoft.com/office/officeart/2008/layout/PictureAccentList"/>
    <dgm:cxn modelId="{D401C7A5-85AF-42EF-90A1-2B42D4CA4674}" type="presOf" srcId="{9E3AC48B-FC82-49DB-8066-2073DCE080CA}" destId="{3B4F9E77-4C91-4308-A47B-9231F7342933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FE22602F-A906-428F-9504-DF5AA6B95262}" type="presOf" srcId="{46E533DC-36A0-40FA-A2E5-129AD030AF9E}" destId="{60F9799C-B00E-4F98-A855-A9B1565A122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398A2D4C-3978-40BB-8D59-A5F48ABA07A4}" type="presOf" srcId="{484C03CE-861D-4DA8-B590-AF1FDF0EEEE3}" destId="{AA4E4690-9E2F-466C-BFF3-4316CC90443E}" srcOrd="0" destOrd="0" presId="urn:microsoft.com/office/officeart/2008/layout/PictureAccentList"/>
    <dgm:cxn modelId="{C5814710-C3CC-4684-8BAE-B9247B3D51E1}" type="presParOf" srcId="{AA4E4690-9E2F-466C-BFF3-4316CC90443E}" destId="{DCCFEAAB-C128-4D27-A907-5E9186A8EC1E}" srcOrd="0" destOrd="0" presId="urn:microsoft.com/office/officeart/2008/layout/PictureAccentList"/>
    <dgm:cxn modelId="{06F4D66A-5E3C-4018-AAF9-BF93D0DB4EA7}" type="presParOf" srcId="{DCCFEAAB-C128-4D27-A907-5E9186A8EC1E}" destId="{DC746ED8-6C94-4CC1-926D-F31FBA512214}" srcOrd="0" destOrd="0" presId="urn:microsoft.com/office/officeart/2008/layout/PictureAccentList"/>
    <dgm:cxn modelId="{B4DC9960-46E3-4862-999A-CCE13719F0A7}" type="presParOf" srcId="{DC746ED8-6C94-4CC1-926D-F31FBA512214}" destId="{3B4F9E77-4C91-4308-A47B-9231F7342933}" srcOrd="0" destOrd="0" presId="urn:microsoft.com/office/officeart/2008/layout/PictureAccentList"/>
    <dgm:cxn modelId="{39C6D3CD-1E64-4F5F-ACA1-66202B4B34EA}" type="presParOf" srcId="{DCCFEAAB-C128-4D27-A907-5E9186A8EC1E}" destId="{6BA1B25E-E1E3-4448-806E-FF1500FC7EC7}" srcOrd="1" destOrd="0" presId="urn:microsoft.com/office/officeart/2008/layout/PictureAccentList"/>
    <dgm:cxn modelId="{BEE33ECA-C092-4609-8BD1-F5225FE89E82}" type="presParOf" srcId="{6BA1B25E-E1E3-4448-806E-FF1500FC7EC7}" destId="{8A446740-7B34-4300-BE5E-92F15392FDB4}" srcOrd="0" destOrd="0" presId="urn:microsoft.com/office/officeart/2008/layout/PictureAccentList"/>
    <dgm:cxn modelId="{264C0C06-CC9C-4709-9C1C-B780BC0286C8}" type="presParOf" srcId="{8A446740-7B34-4300-BE5E-92F15392FDB4}" destId="{F2004041-A091-4AD9-A8DF-98250DFFE67C}" srcOrd="0" destOrd="0" presId="urn:microsoft.com/office/officeart/2008/layout/PictureAccentList"/>
    <dgm:cxn modelId="{5D2985EE-03D3-473E-B9E7-348E0C687156}" type="presParOf" srcId="{8A446740-7B34-4300-BE5E-92F15392FDB4}" destId="{C10861CF-33F6-482C-BB02-B3B09F0D1819}" srcOrd="1" destOrd="0" presId="urn:microsoft.com/office/officeart/2008/layout/PictureAccentList"/>
    <dgm:cxn modelId="{3CD33811-2115-4E98-B0BD-6D11F18744FB}" type="presParOf" srcId="{6BA1B25E-E1E3-4448-806E-FF1500FC7EC7}" destId="{51DAAF1C-3C71-4210-AA61-7ACCC913F5B8}" srcOrd="1" destOrd="0" presId="urn:microsoft.com/office/officeart/2008/layout/PictureAccentList"/>
    <dgm:cxn modelId="{C24BE563-9A28-4C86-8D5B-864CB4F5A41B}" type="presParOf" srcId="{51DAAF1C-3C71-4210-AA61-7ACCC913F5B8}" destId="{B50B7045-312A-4D19-B006-11AB6EEE79E0}" srcOrd="0" destOrd="0" presId="urn:microsoft.com/office/officeart/2008/layout/PictureAccentList"/>
    <dgm:cxn modelId="{6A363425-17E6-46AB-8F19-E82F632AF2EC}" type="presParOf" srcId="{51DAAF1C-3C71-4210-AA61-7ACCC913F5B8}" destId="{60F9799C-B00E-4F98-A855-A9B1565A1227}" srcOrd="1" destOrd="0" presId="urn:microsoft.com/office/officeart/2008/layout/PictureAccentList"/>
    <dgm:cxn modelId="{684F5366-3980-428C-AF92-195082298807}" type="presParOf" srcId="{6BA1B25E-E1E3-4448-806E-FF1500FC7EC7}" destId="{8E9731FE-4F93-41A1-8B66-2268F7B373DA}" srcOrd="2" destOrd="0" presId="urn:microsoft.com/office/officeart/2008/layout/PictureAccentList"/>
    <dgm:cxn modelId="{C032B53F-089C-474F-BB63-3BB4D3C388CA}" type="presParOf" srcId="{8E9731FE-4F93-41A1-8B66-2268F7B373DA}" destId="{88B8C06E-1DD1-4711-B44B-4E7EDE9BEFCF}" srcOrd="0" destOrd="0" presId="urn:microsoft.com/office/officeart/2008/layout/PictureAccentList"/>
    <dgm:cxn modelId="{168A1CF0-1C32-44ED-919B-4071EE661A23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smtClean="0"/>
            <a:t>Развитие культуры, физической культуры и спорта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план – </a:t>
          </a:r>
          <a:r>
            <a:rPr lang="ru-RU" dirty="0" smtClean="0"/>
            <a:t>17 201,1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факт – </a:t>
          </a:r>
          <a:r>
            <a:rPr lang="ru-RU" dirty="0" smtClean="0"/>
            <a:t>16 908,7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процент исполнения – </a:t>
          </a:r>
          <a:r>
            <a:rPr lang="ru-RU" dirty="0" smtClean="0"/>
            <a:t>98,3%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A4E34A36-6F85-4716-94A4-F8646841F21D}" type="presOf" srcId="{46E533DC-36A0-40FA-A2E5-129AD030AF9E}" destId="{60F9799C-B00E-4F98-A855-A9B1565A1227}" srcOrd="0" destOrd="0" presId="urn:microsoft.com/office/officeart/2008/layout/PictureAccentList"/>
    <dgm:cxn modelId="{E8AA47E6-12BF-48EF-9FB6-2E4611477ED1}" type="presOf" srcId="{0B61A3B8-FC61-4F6C-AD82-DEF6FA0406C3}" destId="{C10861CF-33F6-482C-BB02-B3B09F0D1819}" srcOrd="0" destOrd="0" presId="urn:microsoft.com/office/officeart/2008/layout/PictureAccentList"/>
    <dgm:cxn modelId="{F135516A-F5D5-4D4A-AE87-98F3463CD39F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1EC3F59-E2B5-4C90-95CC-2F31F0B0FE3D}" type="presOf" srcId="{484C03CE-861D-4DA8-B590-AF1FDF0EEEE3}" destId="{AA4E4690-9E2F-466C-BFF3-4316CC90443E}" srcOrd="0" destOrd="0" presId="urn:microsoft.com/office/officeart/2008/layout/PictureAccentList"/>
    <dgm:cxn modelId="{1502ADF4-D23D-4753-AC9C-F4F14797DE91}" type="presOf" srcId="{9E3AC48B-FC82-49DB-8066-2073DCE080CA}" destId="{3B4F9E77-4C91-4308-A47B-9231F7342933}" srcOrd="0" destOrd="0" presId="urn:microsoft.com/office/officeart/2008/layout/PictureAccentList"/>
    <dgm:cxn modelId="{504ED041-0DA0-4B20-88A7-5D2768DB9072}" type="presParOf" srcId="{AA4E4690-9E2F-466C-BFF3-4316CC90443E}" destId="{DCCFEAAB-C128-4D27-A907-5E9186A8EC1E}" srcOrd="0" destOrd="0" presId="urn:microsoft.com/office/officeart/2008/layout/PictureAccentList"/>
    <dgm:cxn modelId="{50D2FD38-48AB-4413-8765-26DB277D900B}" type="presParOf" srcId="{DCCFEAAB-C128-4D27-A907-5E9186A8EC1E}" destId="{DC746ED8-6C94-4CC1-926D-F31FBA512214}" srcOrd="0" destOrd="0" presId="urn:microsoft.com/office/officeart/2008/layout/PictureAccentList"/>
    <dgm:cxn modelId="{3A8AD2EE-D7BD-4E22-BFC8-FA668CDD6232}" type="presParOf" srcId="{DC746ED8-6C94-4CC1-926D-F31FBA512214}" destId="{3B4F9E77-4C91-4308-A47B-9231F7342933}" srcOrd="0" destOrd="0" presId="urn:microsoft.com/office/officeart/2008/layout/PictureAccentList"/>
    <dgm:cxn modelId="{6460AF45-CBD2-4B6F-8238-19E008BF991C}" type="presParOf" srcId="{DCCFEAAB-C128-4D27-A907-5E9186A8EC1E}" destId="{6BA1B25E-E1E3-4448-806E-FF1500FC7EC7}" srcOrd="1" destOrd="0" presId="urn:microsoft.com/office/officeart/2008/layout/PictureAccentList"/>
    <dgm:cxn modelId="{886A8BAC-9582-46AA-9E89-91C6C6DC37FF}" type="presParOf" srcId="{6BA1B25E-E1E3-4448-806E-FF1500FC7EC7}" destId="{8A446740-7B34-4300-BE5E-92F15392FDB4}" srcOrd="0" destOrd="0" presId="urn:microsoft.com/office/officeart/2008/layout/PictureAccentList"/>
    <dgm:cxn modelId="{A5B07D24-9EE4-41DE-A745-A73F7883A6FC}" type="presParOf" srcId="{8A446740-7B34-4300-BE5E-92F15392FDB4}" destId="{F2004041-A091-4AD9-A8DF-98250DFFE67C}" srcOrd="0" destOrd="0" presId="urn:microsoft.com/office/officeart/2008/layout/PictureAccentList"/>
    <dgm:cxn modelId="{AEB8D910-EDFE-408A-A139-7487072F3286}" type="presParOf" srcId="{8A446740-7B34-4300-BE5E-92F15392FDB4}" destId="{C10861CF-33F6-482C-BB02-B3B09F0D1819}" srcOrd="1" destOrd="0" presId="urn:microsoft.com/office/officeart/2008/layout/PictureAccentList"/>
    <dgm:cxn modelId="{261297E4-7896-44DA-B60F-213BA9296B0E}" type="presParOf" srcId="{6BA1B25E-E1E3-4448-806E-FF1500FC7EC7}" destId="{51DAAF1C-3C71-4210-AA61-7ACCC913F5B8}" srcOrd="1" destOrd="0" presId="urn:microsoft.com/office/officeart/2008/layout/PictureAccentList"/>
    <dgm:cxn modelId="{1EC16E8C-8397-471C-B587-29C6724EA61A}" type="presParOf" srcId="{51DAAF1C-3C71-4210-AA61-7ACCC913F5B8}" destId="{B50B7045-312A-4D19-B006-11AB6EEE79E0}" srcOrd="0" destOrd="0" presId="urn:microsoft.com/office/officeart/2008/layout/PictureAccentList"/>
    <dgm:cxn modelId="{FE4D8469-4C3D-4AA0-B40A-5DB827C8AAC3}" type="presParOf" srcId="{51DAAF1C-3C71-4210-AA61-7ACCC913F5B8}" destId="{60F9799C-B00E-4F98-A855-A9B1565A1227}" srcOrd="1" destOrd="0" presId="urn:microsoft.com/office/officeart/2008/layout/PictureAccentList"/>
    <dgm:cxn modelId="{6BB3A341-8A32-4C15-89A8-41590CB75A8A}" type="presParOf" srcId="{6BA1B25E-E1E3-4448-806E-FF1500FC7EC7}" destId="{8E9731FE-4F93-41A1-8B66-2268F7B373DA}" srcOrd="2" destOrd="0" presId="urn:microsoft.com/office/officeart/2008/layout/PictureAccentList"/>
    <dgm:cxn modelId="{4B0DEC57-9D20-4E4A-9F3D-C671BA5850EC}" type="presParOf" srcId="{8E9731FE-4F93-41A1-8B66-2268F7B373DA}" destId="{88B8C06E-1DD1-4711-B44B-4E7EDE9BEFCF}" srcOrd="0" destOrd="0" presId="urn:microsoft.com/office/officeart/2008/layout/PictureAccentList"/>
    <dgm:cxn modelId="{4D6F17AF-C773-432D-BAA8-EAE6AABFCCC9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Управление муниципальными финансами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план – </a:t>
          </a:r>
          <a:r>
            <a:rPr lang="ru-RU" dirty="0" smtClean="0"/>
            <a:t>1 530,8 тыс</a:t>
          </a:r>
          <a:r>
            <a:rPr lang="ru-RU" dirty="0" smtClean="0"/>
            <a:t>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факт – </a:t>
          </a:r>
          <a:r>
            <a:rPr lang="ru-RU" dirty="0" smtClean="0"/>
            <a:t>1530,8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процент исполнения – 100%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1ACD4-3650-4E17-9781-0CF32A7918BD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AC57FB9F-FD22-487F-937B-97D92FEA8157}" type="presOf" srcId="{0B61A3B8-FC61-4F6C-AD82-DEF6FA0406C3}" destId="{C10861CF-33F6-482C-BB02-B3B09F0D1819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8D8B3502-3272-4F65-B4B2-6F3B8C2E8226}" type="presOf" srcId="{46E533DC-36A0-40FA-A2E5-129AD030AF9E}" destId="{60F9799C-B00E-4F98-A855-A9B1565A122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0799FA93-7D4F-452F-8DCD-977F999E7F26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ED6B68FA-8FF2-46FC-8558-01B614AF6682}" type="presOf" srcId="{3AAE59F7-4907-4F77-9465-E83634F1C6D0}" destId="{A44A20EF-4531-44A1-BBA5-B58F6D53DA97}" srcOrd="0" destOrd="0" presId="urn:microsoft.com/office/officeart/2008/layout/PictureAccentList"/>
    <dgm:cxn modelId="{604196B0-18FA-4FA0-BD7B-912D5B8FEBD2}" type="presParOf" srcId="{AA4E4690-9E2F-466C-BFF3-4316CC90443E}" destId="{DCCFEAAB-C128-4D27-A907-5E9186A8EC1E}" srcOrd="0" destOrd="0" presId="urn:microsoft.com/office/officeart/2008/layout/PictureAccentList"/>
    <dgm:cxn modelId="{10538DD3-517A-4C18-ADF5-BCB4500C97E9}" type="presParOf" srcId="{DCCFEAAB-C128-4D27-A907-5E9186A8EC1E}" destId="{DC746ED8-6C94-4CC1-926D-F31FBA512214}" srcOrd="0" destOrd="0" presId="urn:microsoft.com/office/officeart/2008/layout/PictureAccentList"/>
    <dgm:cxn modelId="{7D69BB20-0E02-489B-98E1-30083A578156}" type="presParOf" srcId="{DC746ED8-6C94-4CC1-926D-F31FBA512214}" destId="{3B4F9E77-4C91-4308-A47B-9231F7342933}" srcOrd="0" destOrd="0" presId="urn:microsoft.com/office/officeart/2008/layout/PictureAccentList"/>
    <dgm:cxn modelId="{19455C8A-8828-4F07-AB8F-F8864E2A7B7A}" type="presParOf" srcId="{DCCFEAAB-C128-4D27-A907-5E9186A8EC1E}" destId="{6BA1B25E-E1E3-4448-806E-FF1500FC7EC7}" srcOrd="1" destOrd="0" presId="urn:microsoft.com/office/officeart/2008/layout/PictureAccentList"/>
    <dgm:cxn modelId="{08A57A4A-B3E4-412A-ACD9-493555A4F08C}" type="presParOf" srcId="{6BA1B25E-E1E3-4448-806E-FF1500FC7EC7}" destId="{8A446740-7B34-4300-BE5E-92F15392FDB4}" srcOrd="0" destOrd="0" presId="urn:microsoft.com/office/officeart/2008/layout/PictureAccentList"/>
    <dgm:cxn modelId="{8F84F562-CD97-41C9-957A-C549BAB979FD}" type="presParOf" srcId="{8A446740-7B34-4300-BE5E-92F15392FDB4}" destId="{F2004041-A091-4AD9-A8DF-98250DFFE67C}" srcOrd="0" destOrd="0" presId="urn:microsoft.com/office/officeart/2008/layout/PictureAccentList"/>
    <dgm:cxn modelId="{D9BE1EDC-4236-4514-BF7F-D8024E53AFC4}" type="presParOf" srcId="{8A446740-7B34-4300-BE5E-92F15392FDB4}" destId="{C10861CF-33F6-482C-BB02-B3B09F0D1819}" srcOrd="1" destOrd="0" presId="urn:microsoft.com/office/officeart/2008/layout/PictureAccentList"/>
    <dgm:cxn modelId="{732EADDD-7C29-4679-9827-6E932040085F}" type="presParOf" srcId="{6BA1B25E-E1E3-4448-806E-FF1500FC7EC7}" destId="{51DAAF1C-3C71-4210-AA61-7ACCC913F5B8}" srcOrd="1" destOrd="0" presId="urn:microsoft.com/office/officeart/2008/layout/PictureAccentList"/>
    <dgm:cxn modelId="{D722A2EC-E8E1-4009-B24F-4135388A4331}" type="presParOf" srcId="{51DAAF1C-3C71-4210-AA61-7ACCC913F5B8}" destId="{B50B7045-312A-4D19-B006-11AB6EEE79E0}" srcOrd="0" destOrd="0" presId="urn:microsoft.com/office/officeart/2008/layout/PictureAccentList"/>
    <dgm:cxn modelId="{D9828B8F-F8DB-463E-85D2-2B0800B0D574}" type="presParOf" srcId="{51DAAF1C-3C71-4210-AA61-7ACCC913F5B8}" destId="{60F9799C-B00E-4F98-A855-A9B1565A1227}" srcOrd="1" destOrd="0" presId="urn:microsoft.com/office/officeart/2008/layout/PictureAccentList"/>
    <dgm:cxn modelId="{79DB86AA-5DBC-4FC2-ADEB-E7971B573A2C}" type="presParOf" srcId="{6BA1B25E-E1E3-4448-806E-FF1500FC7EC7}" destId="{8E9731FE-4F93-41A1-8B66-2268F7B373DA}" srcOrd="2" destOrd="0" presId="urn:microsoft.com/office/officeart/2008/layout/PictureAccentList"/>
    <dgm:cxn modelId="{C4CFE71A-D4BD-42D5-9EAD-4C27191BDE20}" type="presParOf" srcId="{8E9731FE-4F93-41A1-8B66-2268F7B373DA}" destId="{88B8C06E-1DD1-4711-B44B-4E7EDE9BEFCF}" srcOrd="0" destOrd="0" presId="urn:microsoft.com/office/officeart/2008/layout/PictureAccentList"/>
    <dgm:cxn modelId="{8EAF3DC9-3560-4853-ACBD-38E7BFACDC8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план – </a:t>
          </a:r>
          <a:r>
            <a:rPr lang="ru-RU" dirty="0" smtClean="0"/>
            <a:t>4 259,0 </a:t>
          </a:r>
          <a:r>
            <a:rPr lang="ru-RU" dirty="0" smtClean="0"/>
            <a:t>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факт – </a:t>
          </a:r>
          <a:r>
            <a:rPr lang="ru-RU" dirty="0" smtClean="0"/>
            <a:t>4 258,8 </a:t>
          </a:r>
          <a:r>
            <a:rPr lang="ru-RU" dirty="0" smtClean="0"/>
            <a:t>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процент исполнения – 100%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C746ED8-6C94-4CC1-926D-F31FBA512214}" type="pres">
      <dgm:prSet presAssocID="{9E3AC48B-FC82-49DB-8066-2073DCE080CA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ru-RU"/>
        </a:p>
      </dgm:t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ru-RU"/>
        </a:p>
      </dgm:t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A1AB0-879E-467B-BF90-79B48FA65953}" type="presOf" srcId="{9E3AC48B-FC82-49DB-8066-2073DCE080CA}" destId="{3B4F9E77-4C91-4308-A47B-9231F7342933}" srcOrd="0" destOrd="0" presId="urn:microsoft.com/office/officeart/2008/layout/PictureAccentList"/>
    <dgm:cxn modelId="{95D4343D-BF26-4191-AC64-3DAD923B6DA2}" type="presOf" srcId="{3AAE59F7-4907-4F77-9465-E83634F1C6D0}" destId="{A44A20EF-4531-44A1-BBA5-B58F6D53DA9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FCC91C74-5B89-4086-92D5-D28DA6EA7AFD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84A81B42-9D1B-41EF-B39D-34BBBB33EBE9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654496F-5D37-4993-884F-49F3823F0C79}" type="presOf" srcId="{484C03CE-861D-4DA8-B590-AF1FDF0EEEE3}" destId="{AA4E4690-9E2F-466C-BFF3-4316CC90443E}" srcOrd="0" destOrd="0" presId="urn:microsoft.com/office/officeart/2008/layout/PictureAccentList"/>
    <dgm:cxn modelId="{F9928113-2FE4-46A6-A4D8-C888FC6413B8}" type="presParOf" srcId="{AA4E4690-9E2F-466C-BFF3-4316CC90443E}" destId="{DCCFEAAB-C128-4D27-A907-5E9186A8EC1E}" srcOrd="0" destOrd="0" presId="urn:microsoft.com/office/officeart/2008/layout/PictureAccentList"/>
    <dgm:cxn modelId="{B2BFAA75-3C43-462E-8EE1-37B6A0037804}" type="presParOf" srcId="{DCCFEAAB-C128-4D27-A907-5E9186A8EC1E}" destId="{DC746ED8-6C94-4CC1-926D-F31FBA512214}" srcOrd="0" destOrd="0" presId="urn:microsoft.com/office/officeart/2008/layout/PictureAccentList"/>
    <dgm:cxn modelId="{6EF1B279-2E15-4796-B5F8-345A20652BCC}" type="presParOf" srcId="{DC746ED8-6C94-4CC1-926D-F31FBA512214}" destId="{3B4F9E77-4C91-4308-A47B-9231F7342933}" srcOrd="0" destOrd="0" presId="urn:microsoft.com/office/officeart/2008/layout/PictureAccentList"/>
    <dgm:cxn modelId="{B7721E0B-74EF-4DC6-851C-7DB1421B03E6}" type="presParOf" srcId="{DCCFEAAB-C128-4D27-A907-5E9186A8EC1E}" destId="{6BA1B25E-E1E3-4448-806E-FF1500FC7EC7}" srcOrd="1" destOrd="0" presId="urn:microsoft.com/office/officeart/2008/layout/PictureAccentList"/>
    <dgm:cxn modelId="{18081609-2A3E-488A-B85F-7B69D9FC09A7}" type="presParOf" srcId="{6BA1B25E-E1E3-4448-806E-FF1500FC7EC7}" destId="{8A446740-7B34-4300-BE5E-92F15392FDB4}" srcOrd="0" destOrd="0" presId="urn:microsoft.com/office/officeart/2008/layout/PictureAccentList"/>
    <dgm:cxn modelId="{186646A6-B90E-48E6-BC2A-79DC963B9EBD}" type="presParOf" srcId="{8A446740-7B34-4300-BE5E-92F15392FDB4}" destId="{F2004041-A091-4AD9-A8DF-98250DFFE67C}" srcOrd="0" destOrd="0" presId="urn:microsoft.com/office/officeart/2008/layout/PictureAccentList"/>
    <dgm:cxn modelId="{E38520A3-D131-485B-AD88-1DB7A0A766B3}" type="presParOf" srcId="{8A446740-7B34-4300-BE5E-92F15392FDB4}" destId="{C10861CF-33F6-482C-BB02-B3B09F0D1819}" srcOrd="1" destOrd="0" presId="urn:microsoft.com/office/officeart/2008/layout/PictureAccentList"/>
    <dgm:cxn modelId="{1EFB83E4-86CE-498B-B11E-1435BC62F8C0}" type="presParOf" srcId="{6BA1B25E-E1E3-4448-806E-FF1500FC7EC7}" destId="{51DAAF1C-3C71-4210-AA61-7ACCC913F5B8}" srcOrd="1" destOrd="0" presId="urn:microsoft.com/office/officeart/2008/layout/PictureAccentList"/>
    <dgm:cxn modelId="{CD025901-A93E-4C2E-8F00-D5B6000C1D93}" type="presParOf" srcId="{51DAAF1C-3C71-4210-AA61-7ACCC913F5B8}" destId="{B50B7045-312A-4D19-B006-11AB6EEE79E0}" srcOrd="0" destOrd="0" presId="urn:microsoft.com/office/officeart/2008/layout/PictureAccentList"/>
    <dgm:cxn modelId="{0312C7A4-1214-4CC6-AB53-21416F0AA353}" type="presParOf" srcId="{51DAAF1C-3C71-4210-AA61-7ACCC913F5B8}" destId="{60F9799C-B00E-4F98-A855-A9B1565A1227}" srcOrd="1" destOrd="0" presId="urn:microsoft.com/office/officeart/2008/layout/PictureAccentList"/>
    <dgm:cxn modelId="{D0C9F5AD-89A7-475F-AA0E-AD26D2F167EE}" type="presParOf" srcId="{6BA1B25E-E1E3-4448-806E-FF1500FC7EC7}" destId="{8E9731FE-4F93-41A1-8B66-2268F7B373DA}" srcOrd="2" destOrd="0" presId="urn:microsoft.com/office/officeart/2008/layout/PictureAccentList"/>
    <dgm:cxn modelId="{F9E35A8D-AD6C-4864-8F55-CD21C0FD9881}" type="presParOf" srcId="{8E9731FE-4F93-41A1-8B66-2268F7B373DA}" destId="{88B8C06E-1DD1-4711-B44B-4E7EDE9BEFCF}" srcOrd="0" destOrd="0" presId="urn:microsoft.com/office/officeart/2008/layout/PictureAccentList"/>
    <dgm:cxn modelId="{C0196F23-B4FA-4EF4-8047-373AC098B42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 – </a:t>
          </a:r>
          <a:r>
            <a:rPr lang="ru-RU" sz="1800" kern="1200" dirty="0" smtClean="0"/>
            <a:t>2 041,4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факт – </a:t>
          </a:r>
          <a:r>
            <a:rPr lang="ru-RU" sz="1800" kern="1200" dirty="0" smtClean="0"/>
            <a:t>2 038,9тыс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процент исполнения – </a:t>
          </a:r>
          <a:r>
            <a:rPr lang="ru-RU" sz="1800" kern="1200" dirty="0" smtClean="0"/>
            <a:t>99,9%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политика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 – </a:t>
          </a:r>
          <a:r>
            <a:rPr lang="ru-RU" sz="1800" kern="1200" dirty="0" smtClean="0"/>
            <a:t>19 255,1 тыс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факт – </a:t>
          </a:r>
          <a:r>
            <a:rPr lang="ru-RU" sz="1800" kern="1200" dirty="0" smtClean="0"/>
            <a:t>19 024,7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96446" y="1944215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процент исполнения – </a:t>
          </a:r>
          <a:r>
            <a:rPr lang="ru-RU" sz="1800" kern="1200" dirty="0" smtClean="0"/>
            <a:t>98,8%</a:t>
          </a:r>
          <a:endParaRPr lang="ru-RU" sz="1800" kern="1200" dirty="0"/>
        </a:p>
      </dsp:txBody>
      <dsp:txXfrm>
        <a:off x="2124439" y="1972208"/>
        <a:ext cx="6146025" cy="517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общественного порядка и противодействие преступности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 – </a:t>
          </a:r>
          <a:r>
            <a:rPr lang="ru-RU" sz="1800" kern="1200" dirty="0" smtClean="0"/>
            <a:t>225,6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факт  – </a:t>
          </a:r>
          <a:r>
            <a:rPr lang="ru-RU" sz="1800" kern="1200" dirty="0" smtClean="0"/>
            <a:t>220,8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процент исполнения – </a:t>
          </a:r>
          <a:r>
            <a:rPr lang="ru-RU" sz="1800" kern="1200" dirty="0" smtClean="0"/>
            <a:t>97,9%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31883" y="0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Защита населения и территории Егорлыкского с/п от ЧС, обеспечение ПБ и безопасности людей на водных объектах на 2019-2030 годы</a:t>
          </a:r>
          <a:endParaRPr lang="ru-RU" sz="2000" kern="1200" dirty="0"/>
        </a:p>
      </dsp:txBody>
      <dsp:txXfrm>
        <a:off x="448675" y="16792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 – </a:t>
          </a:r>
          <a:r>
            <a:rPr lang="ru-RU" sz="1800" kern="1200" dirty="0" smtClean="0"/>
            <a:t>54,6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факт – </a:t>
          </a:r>
          <a:r>
            <a:rPr lang="ru-RU" sz="1800" kern="1200" dirty="0" smtClean="0"/>
            <a:t>54,5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процент исполнения – </a:t>
          </a:r>
          <a:r>
            <a:rPr lang="ru-RU" sz="1800" kern="1200" dirty="0" smtClean="0"/>
            <a:t>99,8%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Энергоэффективность в Егорлыкском сельском поселении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 – </a:t>
          </a:r>
          <a:r>
            <a:rPr lang="ru-RU" sz="1800" kern="1200" dirty="0" smtClean="0"/>
            <a:t>67,3 тыс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факт  – </a:t>
          </a:r>
          <a:r>
            <a:rPr lang="ru-RU" sz="1800" kern="1200" dirty="0" smtClean="0"/>
            <a:t>67,3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процент исполнения – 100%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 – </a:t>
          </a:r>
          <a:r>
            <a:rPr lang="ru-RU" sz="1800" kern="1200" dirty="0" smtClean="0"/>
            <a:t>17 113,0 тыс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факт – </a:t>
          </a:r>
          <a:r>
            <a:rPr lang="ru-RU" sz="1800" kern="1200" dirty="0" smtClean="0"/>
            <a:t>16 851,0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процент исполнения – </a:t>
          </a:r>
          <a:r>
            <a:rPr lang="ru-RU" sz="1800" kern="1200" dirty="0" smtClean="0"/>
            <a:t>98,5%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Развитие культуры, физической культуры и спорта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 – </a:t>
          </a:r>
          <a:r>
            <a:rPr lang="ru-RU" sz="1800" kern="1200" dirty="0" smtClean="0"/>
            <a:t>17 201,1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факт – </a:t>
          </a:r>
          <a:r>
            <a:rPr lang="ru-RU" sz="1800" kern="1200" dirty="0" smtClean="0"/>
            <a:t>16 908,7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процент исполнения – </a:t>
          </a:r>
          <a:r>
            <a:rPr lang="ru-RU" sz="1800" kern="1200" dirty="0" smtClean="0"/>
            <a:t>98,3%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Управление муниципальными финансами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 – </a:t>
          </a:r>
          <a:r>
            <a:rPr lang="ru-RU" sz="1800" kern="1200" dirty="0" smtClean="0"/>
            <a:t>1 530,8 тыс</a:t>
          </a:r>
          <a:r>
            <a:rPr lang="ru-RU" sz="1800" kern="1200" dirty="0" smtClean="0"/>
            <a:t>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факт – </a:t>
          </a:r>
          <a:r>
            <a:rPr lang="ru-RU" sz="1800" kern="1200" dirty="0" smtClean="0"/>
            <a:t>1530,8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процент исполнения – 100%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 – </a:t>
          </a:r>
          <a:r>
            <a:rPr lang="ru-RU" sz="1800" kern="1200" dirty="0" smtClean="0"/>
            <a:t>4 259,0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факт – </a:t>
          </a:r>
          <a:r>
            <a:rPr lang="ru-RU" sz="1800" kern="1200" dirty="0" smtClean="0"/>
            <a:t>4 258,8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процент исполнения – 100%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732B9-748F-4CE6-AFDA-1C7242E1E1AA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57A06-68E0-4672-AD97-2BB0F1C09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5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7"/>
            <a:ext cx="777240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5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2" cy="1362074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2" cy="1500187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5" y="1600201"/>
            <a:ext cx="4038598" cy="4525963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038598" cy="4525963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535114"/>
            <a:ext cx="4040188" cy="63976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9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1" cy="5853112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4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7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1" cy="58515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3" y="1600200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727"/>
            <a:fld id="{0C17F44E-DE48-4FD0-910F-29059E09D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727"/>
              <a:t>28.11.2025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72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727"/>
            <a:fld id="{E38A516C-D8BC-4328-8D8F-6F1DDD81C6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72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57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ctr" defTabSz="1007943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4868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581428"/>
            <a:ext cx="792088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alt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ГОДОВОЙ ОТЧЕТ ОБ ИСПОЛНЕНИИ БЮДЖЕТА </a:t>
            </a:r>
            <a:r>
              <a:rPr lang="ru-RU" alt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ЕГОРЛЫКСКОГО СЕЛЬСКОГО ПОСЕЛЕНИЯ ЕГОРЛЫКСКОГО РАЙОНА </a:t>
            </a:r>
            <a:r>
              <a:rPr lang="ru-RU" alt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2194" y="594048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Администрация Егорлыкского 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сельского 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1457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309769"/>
              </p:ext>
            </p:extLst>
          </p:nvPr>
        </p:nvGraphicFramePr>
        <p:xfrm>
          <a:off x="611560" y="2348880"/>
          <a:ext cx="597666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ine 15"/>
          <p:cNvSpPr>
            <a:spLocks noChangeShapeType="1"/>
          </p:cNvSpPr>
          <p:nvPr/>
        </p:nvSpPr>
        <p:spPr bwMode="auto">
          <a:xfrm flipV="1">
            <a:off x="4788024" y="3717032"/>
            <a:ext cx="923297" cy="4214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042727"/>
            <a:endParaRPr lang="ru-RU" sz="2263">
              <a:solidFill>
                <a:prstClr val="black"/>
              </a:solidFill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796136" y="3424644"/>
            <a:ext cx="2982782" cy="584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defTabSz="1042727"/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доля расходов в рамках </a:t>
            </a:r>
          </a:p>
          <a:p>
            <a:pPr defTabSz="1042727"/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муниципальных программ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099" y="1196752"/>
            <a:ext cx="8123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727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Бюджет Егорлыкского сельского поселения в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2024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году </a:t>
            </a:r>
          </a:p>
          <a:p>
            <a:pPr algn="ctr" defTabSz="1042727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исполнен посредством реализации 9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муниципальных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программ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7625" y="4227836"/>
            <a:ext cx="208690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latin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defTabSz="1042727"/>
            <a:r>
              <a:rPr lang="ru-RU" sz="2000" b="1" dirty="0" smtClean="0">
                <a:solidFill>
                  <a:prstClr val="white"/>
                </a:solidFill>
                <a:latin typeface="Calibri"/>
              </a:rPr>
              <a:t>96 </a:t>
            </a:r>
            <a:r>
              <a:rPr lang="ru-RU" sz="2000" b="1" dirty="0">
                <a:solidFill>
                  <a:prstClr val="white"/>
                </a:solidFill>
                <a:latin typeface="Calibri"/>
              </a:rPr>
              <a:t>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1632" y="11663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1084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29" y="116635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7073845"/>
              </p:ext>
            </p:extLst>
          </p:nvPr>
        </p:nvGraphicFramePr>
        <p:xfrm>
          <a:off x="251521" y="1070739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18728330"/>
              </p:ext>
            </p:extLst>
          </p:nvPr>
        </p:nvGraphicFramePr>
        <p:xfrm>
          <a:off x="243297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37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6" y="116635"/>
            <a:ext cx="8856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ЕГОРЛЫКСКОГО СЕЛЬСКОГО ПОСЕЛЕНИЯ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74219302"/>
              </p:ext>
            </p:extLst>
          </p:nvPr>
        </p:nvGraphicFramePr>
        <p:xfrm>
          <a:off x="243297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88121713"/>
              </p:ext>
            </p:extLst>
          </p:nvPr>
        </p:nvGraphicFramePr>
        <p:xfrm>
          <a:off x="176491" y="1085694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116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7" y="260651"/>
            <a:ext cx="8856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58664334"/>
              </p:ext>
            </p:extLst>
          </p:nvPr>
        </p:nvGraphicFramePr>
        <p:xfrm>
          <a:off x="207802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17295149"/>
              </p:ext>
            </p:extLst>
          </p:nvPr>
        </p:nvGraphicFramePr>
        <p:xfrm>
          <a:off x="243297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3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7" y="260651"/>
            <a:ext cx="8856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98621597"/>
              </p:ext>
            </p:extLst>
          </p:nvPr>
        </p:nvGraphicFramePr>
        <p:xfrm>
          <a:off x="207802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25515323"/>
              </p:ext>
            </p:extLst>
          </p:nvPr>
        </p:nvGraphicFramePr>
        <p:xfrm>
          <a:off x="243297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173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7" y="260651"/>
            <a:ext cx="8856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67960766"/>
              </p:ext>
            </p:extLst>
          </p:nvPr>
        </p:nvGraphicFramePr>
        <p:xfrm>
          <a:off x="207802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49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1412776"/>
            <a:ext cx="871296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851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Уважаемые жители Егорлыкского сельского поселения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Вашему вниманию Отчет об исполнении бюджета муниципального образования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«Егорлыкское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поселение»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нацелен на получение обратной связи от жителей поселения, которых волнуют проблемы муниципальных финансов. Надеемся, что представление бюджета в понятной для жителей форме повысит уровень общественного участия граждан в бюджетном процессе.</a:t>
            </a:r>
          </a:p>
        </p:txBody>
      </p:sp>
    </p:spTree>
    <p:extLst>
      <p:ext uri="{BB962C8B-B14F-4D97-AF65-F5344CB8AC3E}">
        <p14:creationId xmlns:p14="http://schemas.microsoft.com/office/powerpoint/2010/main" val="22904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 txBox="1">
            <a:spLocks noGrp="1"/>
          </p:cNvSpPr>
          <p:nvPr>
            <p:ph type="title"/>
          </p:nvPr>
        </p:nvSpPr>
        <p:spPr>
          <a:xfrm>
            <a:off x="467544" y="125372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ПАРАМЕТРЫ ИСПОЛНЕНИЯ БЮДЖЕТА ЕГОРЛЫКСКОГО СЕЛЬСКОГО ПОСЕЛЕНИЯ ЗА </a:t>
            </a:r>
            <a:r>
              <a:rPr lang="ru-RU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2024 </a:t>
            </a:r>
            <a:r>
              <a:rPr lang="ru-RU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(тыс. рублей)</a:t>
            </a:r>
            <a:endParaRPr lang="ru-RU" sz="1400" dirty="0">
              <a:solidFill>
                <a:prstClr val="white"/>
              </a:solidFill>
              <a:latin typeface="Cambria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687459"/>
              </p:ext>
            </p:extLst>
          </p:nvPr>
        </p:nvGraphicFramePr>
        <p:xfrm>
          <a:off x="683568" y="2204864"/>
          <a:ext cx="7920880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795"/>
                <a:gridCol w="1340645"/>
                <a:gridCol w="1980220"/>
                <a:gridCol w="198022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 (%)</a:t>
                      </a:r>
                      <a:endParaRPr lang="ru-RU" dirty="0"/>
                    </a:p>
                  </a:txBody>
                  <a:tcPr/>
                </a:tc>
              </a:tr>
              <a:tr h="709280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бюджета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60 750,8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60 236,4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99,2</a:t>
                      </a:r>
                      <a:endParaRPr lang="ru-RU" dirty="0"/>
                    </a:p>
                  </a:txBody>
                  <a:tcPr/>
                </a:tc>
              </a:tr>
              <a:tr h="69848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бюджета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63 903,7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63 104,8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98,7</a:t>
                      </a:r>
                      <a:endParaRPr lang="ru-RU" dirty="0"/>
                    </a:p>
                  </a:txBody>
                  <a:tcPr/>
                </a:tc>
              </a:tr>
              <a:tr h="680472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(-)/профицит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3 152,9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2 868,4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91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1" cy="1714202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Егорлыкского сельского поселения за </a:t>
            </a:r>
            <a:r>
              <a:rPr lang="ru-RU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 по доходам (тыс. рублей)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54549956"/>
              </p:ext>
            </p:extLst>
          </p:nvPr>
        </p:nvGraphicFramePr>
        <p:xfrm>
          <a:off x="467544" y="2276872"/>
          <a:ext cx="82809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25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исполнение </a:t>
            </a:r>
            <a: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Егорлыкского сельского поселения </a:t>
            </a:r>
            <a:r>
              <a:rPr lang="ru-RU" alt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доходам (тыс. рублей)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30938875"/>
              </p:ext>
            </p:extLst>
          </p:nvPr>
        </p:nvGraphicFramePr>
        <p:xfrm>
          <a:off x="683568" y="1772816"/>
          <a:ext cx="792088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953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06612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И ОБЪЕМ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НАЛОГОВЫХ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ДОХОДОВ БЮДЖЕТА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ЕГОРЛЫКСКОГО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</a:t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ПОСЕЛЕНИЯ ЗА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2024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(ТЫС. РУБЛЕЙ)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63931"/>
              </p:ext>
            </p:extLst>
          </p:nvPr>
        </p:nvGraphicFramePr>
        <p:xfrm>
          <a:off x="107503" y="1654037"/>
          <a:ext cx="8856985" cy="4537360"/>
        </p:xfrm>
        <a:graphic>
          <a:graphicData uri="http://schemas.openxmlformats.org/drawingml/2006/table">
            <a:tbl>
              <a:tblPr firstRow="1" bandRow="1"/>
              <a:tblGrid>
                <a:gridCol w="4316849"/>
                <a:gridCol w="1265284"/>
                <a:gridCol w="1339712"/>
                <a:gridCol w="1935140"/>
              </a:tblGrid>
              <a:tr h="9108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</a:t>
                      </a: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(%)</a:t>
                      </a: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  <a:tr h="42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всего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53 686,5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52 997,2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  <a:tr h="426093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  <a:tr h="42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19 793,7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19 787,2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  <a:tr h="443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13 800,0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13 627,2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4 404,8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4 411,9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  <a:tr h="3967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10 902,0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10 551,7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8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06612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И ОБЪЕМ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НЕНАЛОГОВЫХ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ДОХОДОВ БЮДЖЕТА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ЕГОРЛЫКСКОГО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</a:t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ПОСЕЛЕНИЯ ЗА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2024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(ТЫС. РУБЛЕЙ)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537915"/>
              </p:ext>
            </p:extLst>
          </p:nvPr>
        </p:nvGraphicFramePr>
        <p:xfrm>
          <a:off x="323528" y="1628800"/>
          <a:ext cx="8568952" cy="4457279"/>
        </p:xfrm>
        <a:graphic>
          <a:graphicData uri="http://schemas.openxmlformats.org/drawingml/2006/table">
            <a:tbl>
              <a:tblPr firstRow="1" bandRow="1"/>
              <a:tblGrid>
                <a:gridCol w="4824536"/>
                <a:gridCol w="1080120"/>
                <a:gridCol w="936104"/>
                <a:gridCol w="172819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</a:t>
                      </a: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всего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639,5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6093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682,3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684,1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43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130,8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130,8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нематериальных активов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967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ущерба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281,6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281,7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9670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309,6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51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06612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И ОБЪЕМ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БЕЗВОЗМЕЗДНЫХ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ПОСТУПЛЕНИЙ В БЮДЖЕТ ЕГОРЛЫКСКОГО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</a:t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ПОСЕЛЕНИЯ ЗА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2024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(ТЫС. РУБЛЕЙ)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782028"/>
              </p:ext>
            </p:extLst>
          </p:nvPr>
        </p:nvGraphicFramePr>
        <p:xfrm>
          <a:off x="323528" y="1628800"/>
          <a:ext cx="8568952" cy="3520400"/>
        </p:xfrm>
        <a:graphic>
          <a:graphicData uri="http://schemas.openxmlformats.org/drawingml/2006/table">
            <a:tbl>
              <a:tblPr firstRow="1" bandRow="1"/>
              <a:tblGrid>
                <a:gridCol w="4464496"/>
                <a:gridCol w="1152128"/>
                <a:gridCol w="1224136"/>
                <a:gridCol w="172819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</a:t>
                      </a: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всего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5 600,3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5 600,2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6093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6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1 137,2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1 137,2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1 446,5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1 446,5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25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016,6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3 016,5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000">
                          <a:srgbClr val="424284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9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9" y="188643"/>
            <a:ext cx="78488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БЮДЖЕТА ЕГОРЛЫКСКОГО СЕЛЬСКОГО ПОСЕЛЕНИЯ В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2024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ГОДУ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53686959"/>
              </p:ext>
            </p:extLst>
          </p:nvPr>
        </p:nvGraphicFramePr>
        <p:xfrm>
          <a:off x="35499" y="1214755"/>
          <a:ext cx="9073008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49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</TotalTime>
  <Words>661</Words>
  <Application>Microsoft Office PowerPoint</Application>
  <PresentationFormat>Экран (4:3)</PresentationFormat>
  <Paragraphs>165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2_Тема Office</vt:lpstr>
      <vt:lpstr>Презентация PowerPoint</vt:lpstr>
      <vt:lpstr>Уважаемые жители Егорлыкского сельского поселения </vt:lpstr>
      <vt:lpstr>ОСНОВНЫЕ ПАРАМЕТРЫ ИСПОЛНЕНИЯ БЮДЖЕТА ЕГОРЛЫКСКОГО СЕЛЬСКОГО ПОСЕЛЕНИЯ ЗА 2024 ГОД (тыс. рублей)</vt:lpstr>
      <vt:lpstr>Исполнение бюджета Егорлыкского сельского поселения за 2024 год по доходам (тыс. рублей)</vt:lpstr>
      <vt:lpstr>Динамика исполнение бюджета Егорлыкского сельского поселения по доходам (тыс. рублей)</vt:lpstr>
      <vt:lpstr>СТРУКТУРА И ОБЪЕМ НАЛОГОВЫХ ДОХОДОВ БЮДЖЕТА ЕГОРЛЫКСКОГО СЕЛЬСКОГО ПОСЕЛЕНИЯ ЗА 2024 ГОД (ТЫС. РУБЛЕЙ)</vt:lpstr>
      <vt:lpstr>СТРУКТУРА И ОБЪЕМ НЕНАЛОГОВЫХ ДОХОДОВ БЮДЖЕТА ЕГОРЛЫКСКОГО СЕЛЬСКОГО ПОСЕЛЕНИЯ ЗА 2024 ГОД (ТЫС. РУБЛЕЙ)</vt:lpstr>
      <vt:lpstr>СТРУКТУРА И ОБЪЕМ БЕЗВОЗМЕЗДНЫХ  ПОСТУПЛЕНИЙ В БЮДЖЕТ ЕГОРЛЫКСКОГО СЕЛЬСКОГО ПОСЕЛЕНИЯ ЗА 2024 ГОД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Финансист</dc:creator>
  <cp:lastModifiedBy>Финансист</cp:lastModifiedBy>
  <cp:revision>136</cp:revision>
  <cp:lastPrinted>2018-11-30T08:52:40Z</cp:lastPrinted>
  <dcterms:created xsi:type="dcterms:W3CDTF">2018-11-28T11:29:23Z</dcterms:created>
  <dcterms:modified xsi:type="dcterms:W3CDTF">2025-11-28T08:39:59Z</dcterms:modified>
</cp:coreProperties>
</file>