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7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67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110" d="100"/>
          <a:sy n="110" d="100"/>
        </p:scale>
        <p:origin x="-18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73738401826344E-3"/>
          <c:y val="5.3661877944704128E-3"/>
          <c:w val="0.61356589859191268"/>
          <c:h val="0.91226131368815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</c:dPt>
          <c:dPt>
            <c:idx val="3"/>
            <c:bubble3D val="0"/>
          </c:dPt>
          <c:dPt>
            <c:idx val="5"/>
            <c:bubble3D val="0"/>
          </c:dPt>
          <c:dLbls>
            <c:dLbl>
              <c:idx val="2"/>
              <c:layout>
                <c:manualLayout>
                  <c:x val="7.626392766395132E-2"/>
                  <c:y val="-0.16060422081427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32822.400000000001</c:v>
                </c:pt>
                <c:pt idx="1">
                  <c:v>19125.900000000001</c:v>
                </c:pt>
                <c:pt idx="2">
                  <c:v>4825</c:v>
                </c:pt>
                <c:pt idx="3">
                  <c:v>18804</c:v>
                </c:pt>
                <c:pt idx="4">
                  <c:v>640.29999999999995</c:v>
                </c:pt>
                <c:pt idx="5">
                  <c:v>267.10000000000002</c:v>
                </c:pt>
                <c:pt idx="6">
                  <c:v>9035.5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71041300070599"/>
          <c:y val="9.6333866691950486E-4"/>
          <c:w val="0.33175558898473645"/>
          <c:h val="0.99807332266616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факт на 01.10.2025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14212.3</c:v>
                </c:pt>
                <c:pt idx="1">
                  <c:v>32822.400000000001</c:v>
                </c:pt>
                <c:pt idx="2">
                  <c:v>35293.699999999997</c:v>
                </c:pt>
                <c:pt idx="3">
                  <c:v>37356.9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514752"/>
        <c:axId val="135520640"/>
        <c:axId val="0"/>
      </c:bar3DChart>
      <c:catAx>
        <c:axId val="135514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520640"/>
        <c:crosses val="autoZero"/>
        <c:auto val="1"/>
        <c:lblAlgn val="ctr"/>
        <c:lblOffset val="100"/>
        <c:noMultiLvlLbl val="0"/>
      </c:catAx>
      <c:valAx>
        <c:axId val="13552064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35514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факт на 01.10.2025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16171</c:v>
                </c:pt>
                <c:pt idx="1">
                  <c:v>19125.900000000001</c:v>
                </c:pt>
                <c:pt idx="2">
                  <c:v>19496.3</c:v>
                </c:pt>
                <c:pt idx="3">
                  <c:v>19763.2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970624"/>
        <c:axId val="204992896"/>
        <c:axId val="0"/>
      </c:bar3DChart>
      <c:catAx>
        <c:axId val="204970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4992896"/>
        <c:crosses val="autoZero"/>
        <c:auto val="1"/>
        <c:lblAlgn val="ctr"/>
        <c:lblOffset val="100"/>
        <c:noMultiLvlLbl val="0"/>
      </c:catAx>
      <c:valAx>
        <c:axId val="20499289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04970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1256.0999999999999</c:v>
                </c:pt>
                <c:pt idx="1">
                  <c:v>4825</c:v>
                </c:pt>
                <c:pt idx="2">
                  <c:v>4877</c:v>
                </c:pt>
                <c:pt idx="3">
                  <c:v>4929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9173.2000000000007</c:v>
                </c:pt>
                <c:pt idx="1">
                  <c:v>18804</c:v>
                </c:pt>
                <c:pt idx="2">
                  <c:v>18992</c:v>
                </c:pt>
                <c:pt idx="3">
                  <c:v>19182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005184"/>
        <c:axId val="205006720"/>
        <c:axId val="0"/>
      </c:bar3DChart>
      <c:catAx>
        <c:axId val="205005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5006720"/>
        <c:crosses val="autoZero"/>
        <c:auto val="1"/>
        <c:lblAlgn val="ctr"/>
        <c:lblOffset val="100"/>
        <c:noMultiLvlLbl val="0"/>
      </c:catAx>
      <c:valAx>
        <c:axId val="20500672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05005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284891284480939E-2"/>
          <c:y val="3.432590630102017E-2"/>
          <c:w val="0.88506944568883017"/>
          <c:h val="0.55792616562802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568.4</c:v>
                </c:pt>
                <c:pt idx="1">
                  <c:v>640.29999999999995</c:v>
                </c:pt>
                <c:pt idx="2">
                  <c:v>640.29999999999995</c:v>
                </c:pt>
                <c:pt idx="3">
                  <c:v>640.29999999999995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услуг и компенсации затрат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81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23330024262537E-3"/>
                  <c:y val="-4.366146136883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175.3</c:v>
                </c:pt>
                <c:pt idx="1">
                  <c:v>267.10000000000002</c:v>
                </c:pt>
                <c:pt idx="2" formatCode="General">
                  <c:v>277.10000000000002</c:v>
                </c:pt>
                <c:pt idx="3" formatCode="General">
                  <c:v>288.2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5036544"/>
        <c:axId val="103810560"/>
        <c:axId val="0"/>
      </c:bar3DChart>
      <c:catAx>
        <c:axId val="205036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810560"/>
        <c:crosses val="autoZero"/>
        <c:auto val="1"/>
        <c:lblAlgn val="ctr"/>
        <c:lblOffset val="100"/>
        <c:noMultiLvlLbl val="0"/>
      </c:catAx>
      <c:valAx>
        <c:axId val="10381056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05036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833716504617769E-2"/>
          <c:y val="0.72776237453210491"/>
          <c:w val="0.93491012199361367"/>
          <c:h val="0.18721267438121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09491185282762E-2"/>
          <c:y val="0.10156546152227414"/>
          <c:w val="0.53498795548290046"/>
          <c:h val="0.81065690686139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28725.1</c:v>
                </c:pt>
                <c:pt idx="1">
                  <c:v>2212.6</c:v>
                </c:pt>
                <c:pt idx="2">
                  <c:v>651.29999999999995</c:v>
                </c:pt>
                <c:pt idx="3" formatCode="0.0">
                  <c:v>860.9</c:v>
                </c:pt>
                <c:pt idx="4" formatCode="0.0">
                  <c:v>35115</c:v>
                </c:pt>
                <c:pt idx="5" formatCode="0.0">
                  <c:v>16</c:v>
                </c:pt>
                <c:pt idx="6">
                  <c:v>17654.3</c:v>
                </c:pt>
                <c:pt idx="7" formatCode="0.0">
                  <c:v>235</c:v>
                </c:pt>
                <c:pt idx="8" formatCode="0.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42290891840945"/>
          <c:y val="1.0484179008010871E-2"/>
          <c:w val="0.37317855335297845"/>
          <c:h val="0.989515820991989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700" dirty="0" smtClean="0"/>
            <a:t>Основные направления бюджетной и налоговой политики Егорлыкского сельского поселения на 2026 – 2028 годы</a:t>
          </a:r>
          <a:endParaRPr lang="ru-RU" sz="17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dirty="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/>
            <a:t>Областной закон «Об областном бюджете на 2026 год и плановый период 2027 и 2028 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18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18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</a:t>
          </a:r>
          <a:r>
            <a:rPr lang="ru-RU" dirty="0" smtClean="0"/>
            <a:t>23 463,7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23 316,0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23 </a:t>
          </a:r>
          <a:r>
            <a:rPr lang="ru-RU" dirty="0" smtClean="0"/>
            <a:t>024,0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3" custLinFactNeighborY="9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17 704,3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22 458,6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23 941,6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1 554,2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1 554,2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1 554,2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</a:t>
          </a:r>
          <a:r>
            <a:rPr lang="ru-RU" dirty="0" smtClean="0"/>
            <a:t>7 566,3 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</a:t>
          </a:r>
          <a:r>
            <a:rPr lang="ru-RU" dirty="0" smtClean="0"/>
            <a:t>8 284,7 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</a:t>
          </a:r>
          <a:r>
            <a:rPr lang="ru-RU" dirty="0" smtClean="0"/>
            <a:t>8 844,2 тыс</a:t>
          </a:r>
          <a:r>
            <a:rPr lang="ru-RU" dirty="0" smtClean="0"/>
            <a:t>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550" dirty="0" smtClean="0"/>
            <a:t>Безвозмездные поступления</a:t>
          </a:r>
          <a:endParaRPr lang="ru-RU" sz="155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Y="86633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3744" custLinFactNeighborX="478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NeighborX="17958" custLinFactNeighborY="-559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9759" custLinFactNeighborX="3287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ScaleX="106232" custScaleY="105760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20760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</a:t>
          </a:r>
          <a:r>
            <a:rPr lang="ru-RU" sz="1800" dirty="0" smtClean="0"/>
            <a:t>85 520,2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</a:t>
          </a:r>
          <a:r>
            <a:rPr lang="ru-RU" sz="1400" dirty="0" smtClean="0"/>
            <a:t>32 822,4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</a:t>
          </a:r>
          <a:r>
            <a:rPr lang="ru-RU" sz="1400" dirty="0" smtClean="0"/>
            <a:t>9 035,5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</a:t>
          </a:r>
          <a:r>
            <a:rPr lang="ru-RU" sz="2000" dirty="0" smtClean="0"/>
            <a:t>85 520,2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28 725,1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>
            <a:lnSpc>
              <a:spcPct val="100000"/>
            </a:lnSpc>
          </a:pPr>
          <a:r>
            <a:rPr lang="ru-RU" sz="1400" dirty="0" smtClean="0"/>
            <a:t>Национальная оборона </a:t>
          </a:r>
          <a:endParaRPr lang="ru-RU" sz="1400" dirty="0" smtClean="0"/>
        </a:p>
        <a:p>
          <a:pPr algn="ctr">
            <a:lnSpc>
              <a:spcPct val="100000"/>
            </a:lnSpc>
          </a:pPr>
          <a:r>
            <a:rPr lang="ru-RU" sz="1400" dirty="0" smtClean="0"/>
            <a:t>2 212,6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267,1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19 125,9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4 825,0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18 804,0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</a:t>
          </a:r>
          <a:r>
            <a:rPr lang="ru-RU" sz="1400" dirty="0" smtClean="0"/>
            <a:t>640,3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235,0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 </a:t>
          </a:r>
          <a:r>
            <a:rPr lang="ru-RU" sz="1400" dirty="0" smtClean="0"/>
            <a:t>651,3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</a:t>
          </a:r>
          <a:r>
            <a:rPr lang="ru-RU" sz="1400" dirty="0" smtClean="0"/>
            <a:t>860,9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</a:t>
          </a:r>
          <a:r>
            <a:rPr lang="ru-RU" sz="1400" dirty="0" smtClean="0"/>
            <a:t>35 115,0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16,0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17 654,3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50,0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68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 custLinFactNeighborX="-585" custLinFactNeighborY="-13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 custLinFactNeighborX="-585" custLinFactNeighborY="-59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 custLinFactNeighborX="-585" custLinFactNeighborY="-65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 custLinFactNeighborX="-585" custLinFactNeighborY="-70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 custLinFactNeighborX="-585" custLinFactNeighborY="-76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-87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Y="-14891" custLinFactNeighborX="-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1 </a:t>
          </a:r>
          <a:r>
            <a:rPr lang="ru-RU" dirty="0" smtClean="0"/>
            <a:t>525,9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1 </a:t>
          </a:r>
          <a:r>
            <a:rPr lang="ru-RU" dirty="0" smtClean="0"/>
            <a:t>463,3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</a:t>
          </a:r>
          <a:r>
            <a:rPr lang="ru-RU" dirty="0" smtClean="0"/>
            <a:t>1 852,4тыс</a:t>
          </a:r>
          <a:r>
            <a:rPr lang="ru-RU" dirty="0" smtClean="0"/>
            <a:t>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23 985,9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24 683,2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25 530,5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324,4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336,4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365,0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ScaleX="102192" custLinFactNeighborX="-707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16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16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</a:t>
          </a:r>
          <a:r>
            <a:rPr lang="ru-RU" dirty="0" smtClean="0"/>
            <a:t>651,3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</a:t>
          </a:r>
          <a:r>
            <a:rPr lang="ru-RU" dirty="0" smtClean="0"/>
            <a:t>129,6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80,0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ScaleX="103544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год – 2 450,0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год – 1 708,2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год – 184,0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5" cy="18854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11240" y="625579"/>
        <a:ext cx="1885409" cy="1876737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5" cy="2263829"/>
        </a:xfrm>
        <a:prstGeom prst="flowChartManualOperation">
          <a:avLst/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Основные направления бюджетной и налоговой политики Егорлыкского сельского поселения на 2026 – 2028 годы</a:t>
          </a:r>
          <a:endParaRPr lang="ru-RU" sz="1700" kern="1200" dirty="0"/>
        </a:p>
      </dsp:txBody>
      <dsp:txXfrm rot="5400000">
        <a:off x="2028767" y="625579"/>
        <a:ext cx="2263829" cy="1876737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5" cy="2089429"/>
        </a:xfrm>
        <a:prstGeom prst="flowChartManualOperation">
          <a:avLst/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4434002" y="625579"/>
        <a:ext cx="2089429" cy="1876737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5" cy="1885409"/>
        </a:xfrm>
        <a:prstGeom prst="flowChartManualOperati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Областной закон «Об областном бюджете на 2026 год и плановый период 2027 и 2028 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7" y="625579"/>
        <a:ext cx="1885409" cy="18767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18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</a:t>
          </a:r>
          <a:r>
            <a:rPr lang="ru-RU" sz="1800" kern="1200" dirty="0" smtClean="0"/>
            <a:t>23 463,7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23 316,0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9644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23 </a:t>
          </a:r>
          <a:r>
            <a:rPr lang="ru-RU" sz="1800" kern="1200" dirty="0" smtClean="0"/>
            <a:t>024,0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439" y="1990712"/>
        <a:ext cx="6146025" cy="517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17 704,3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22 458,6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23 941,6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1 554,2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1 554,2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1 554,2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</a:t>
          </a:r>
          <a:r>
            <a:rPr lang="ru-RU" sz="1800" kern="1200" dirty="0" smtClean="0"/>
            <a:t>7 566,3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</a:t>
          </a:r>
          <a:r>
            <a:rPr lang="ru-RU" sz="1800" kern="1200" dirty="0" smtClean="0"/>
            <a:t>8 284,7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</a:t>
          </a:r>
          <a:r>
            <a:rPr lang="ru-RU" sz="1800" kern="1200" dirty="0" smtClean="0"/>
            <a:t>8 844,2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1242" y="737085"/>
          <a:ext cx="2726122" cy="50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807"/>
              </a:lnTo>
              <a:lnTo>
                <a:pt x="2726122" y="313807"/>
              </a:lnTo>
              <a:lnTo>
                <a:pt x="2726122" y="50156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248472" y="737085"/>
          <a:ext cx="192770" cy="514405"/>
        </a:xfrm>
        <a:custGeom>
          <a:avLst/>
          <a:gdLst/>
          <a:ahLst/>
          <a:cxnLst/>
          <a:rect l="0" t="0" r="0" b="0"/>
          <a:pathLst>
            <a:path>
              <a:moveTo>
                <a:pt x="192770" y="0"/>
              </a:moveTo>
              <a:lnTo>
                <a:pt x="192770" y="326644"/>
              </a:lnTo>
              <a:lnTo>
                <a:pt x="0" y="326644"/>
              </a:lnTo>
              <a:lnTo>
                <a:pt x="0" y="51440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292718" y="737085"/>
          <a:ext cx="3148524" cy="520169"/>
        </a:xfrm>
        <a:custGeom>
          <a:avLst/>
          <a:gdLst/>
          <a:ahLst/>
          <a:cxnLst/>
          <a:rect l="0" t="0" r="0" b="0"/>
          <a:pathLst>
            <a:path>
              <a:moveTo>
                <a:pt x="3148524" y="0"/>
              </a:moveTo>
              <a:lnTo>
                <a:pt x="3148524" y="332408"/>
              </a:lnTo>
              <a:lnTo>
                <a:pt x="0" y="332408"/>
              </a:lnTo>
              <a:lnTo>
                <a:pt x="0" y="52016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64147" y="39957"/>
          <a:ext cx="1554190" cy="697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355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64147" y="39957"/>
        <a:ext cx="1554190" cy="697127"/>
      </dsp:txXfrm>
    </dsp:sp>
    <dsp:sp modelId="{277F9F56-ED5A-43D2-828E-B0E8D41CB7B3}">
      <dsp:nvSpPr>
        <dsp:cNvPr id="0" name=""/>
        <dsp:cNvSpPr/>
      </dsp:nvSpPr>
      <dsp:spPr>
        <a:xfrm>
          <a:off x="3433196" y="633878"/>
          <a:ext cx="2055605" cy="268230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47097" y="642260"/>
        <a:ext cx="1027803" cy="192791"/>
      </dsp:txXfrm>
    </dsp:sp>
    <dsp:sp modelId="{E96DF8C4-F8D5-404B-A6D2-FEFDFB81FD21}">
      <dsp:nvSpPr>
        <dsp:cNvPr id="0" name=""/>
        <dsp:cNvSpPr/>
      </dsp:nvSpPr>
      <dsp:spPr>
        <a:xfrm>
          <a:off x="515623" y="1257254"/>
          <a:ext cx="1554190" cy="804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355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15623" y="1257254"/>
        <a:ext cx="1554190" cy="804690"/>
      </dsp:txXfrm>
    </dsp:sp>
    <dsp:sp modelId="{5C2D8DC1-BCC8-49A7-9360-29826639741F}">
      <dsp:nvSpPr>
        <dsp:cNvPr id="0" name=""/>
        <dsp:cNvSpPr/>
      </dsp:nvSpPr>
      <dsp:spPr>
        <a:xfrm>
          <a:off x="159539" y="1893251"/>
          <a:ext cx="2523886" cy="182367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48562" y="1982274"/>
        <a:ext cx="2345840" cy="1645629"/>
      </dsp:txXfrm>
    </dsp:sp>
    <dsp:sp modelId="{B2A8F8B1-6186-465D-96C3-AEF7C8929E5B}">
      <dsp:nvSpPr>
        <dsp:cNvPr id="0" name=""/>
        <dsp:cNvSpPr/>
      </dsp:nvSpPr>
      <dsp:spPr>
        <a:xfrm>
          <a:off x="3471377" y="1251490"/>
          <a:ext cx="1554190" cy="804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355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471377" y="1251490"/>
        <a:ext cx="1554190" cy="804690"/>
      </dsp:txXfrm>
    </dsp:sp>
    <dsp:sp modelId="{5526F969-0DC1-4A61-8D9D-3A691BD6AD41}">
      <dsp:nvSpPr>
        <dsp:cNvPr id="0" name=""/>
        <dsp:cNvSpPr/>
      </dsp:nvSpPr>
      <dsp:spPr>
        <a:xfrm>
          <a:off x="3038065" y="1855739"/>
          <a:ext cx="2420825" cy="1800881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125975" y="1943649"/>
        <a:ext cx="2245005" cy="1625061"/>
      </dsp:txXfrm>
    </dsp:sp>
    <dsp:sp modelId="{15BDD2A1-7599-458B-9847-EF8287DBBC7B}">
      <dsp:nvSpPr>
        <dsp:cNvPr id="0" name=""/>
        <dsp:cNvSpPr/>
      </dsp:nvSpPr>
      <dsp:spPr>
        <a:xfrm>
          <a:off x="6341842" y="1238654"/>
          <a:ext cx="1651047" cy="8510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3551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kern="1200" dirty="0" smtClean="0"/>
            <a:t>Безвозмездные поступления</a:t>
          </a:r>
          <a:endParaRPr lang="ru-RU" sz="1550" kern="1200" dirty="0"/>
        </a:p>
      </dsp:txBody>
      <dsp:txXfrm>
        <a:off x="6341842" y="1238654"/>
        <a:ext cx="1651047" cy="851040"/>
      </dsp:txXfrm>
    </dsp:sp>
    <dsp:sp modelId="{14854DC5-376D-4F3E-AADD-A1FD96AFE9CE}">
      <dsp:nvSpPr>
        <dsp:cNvPr id="0" name=""/>
        <dsp:cNvSpPr/>
      </dsp:nvSpPr>
      <dsp:spPr>
        <a:xfrm>
          <a:off x="5694283" y="1811006"/>
          <a:ext cx="2903862" cy="2068132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5795239" y="1911962"/>
        <a:ext cx="2701950" cy="1866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8388384" y="1296142"/>
          <a:ext cx="144017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</a:t>
          </a:r>
          <a:r>
            <a:rPr lang="ru-RU" sz="1800" kern="1200" dirty="0" smtClean="0"/>
            <a:t>85 520,2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</a:t>
          </a:r>
          <a:r>
            <a:rPr lang="ru-RU" sz="1400" kern="1200" dirty="0" smtClean="0"/>
            <a:t>32 822,4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19 125,9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4 825,0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18 804,0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</a:t>
          </a:r>
          <a:r>
            <a:rPr lang="ru-RU" sz="1400" kern="1200" dirty="0" smtClean="0"/>
            <a:t>640,3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72239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267,1</a:t>
          </a:r>
          <a:endParaRPr lang="ru-RU" sz="1400" kern="1200" dirty="0"/>
        </a:p>
      </dsp:txBody>
      <dsp:txXfrm>
        <a:off x="336233" y="4139216"/>
        <a:ext cx="3588309" cy="680078"/>
      </dsp:txXfrm>
    </dsp:sp>
    <dsp:sp modelId="{695DF507-86E3-46EF-BF73-FED99E4FEC74}">
      <dsp:nvSpPr>
        <dsp:cNvPr id="0" name=""/>
        <dsp:cNvSpPr/>
      </dsp:nvSpPr>
      <dsp:spPr>
        <a:xfrm rot="5400000">
          <a:off x="2092862" y="4877979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99055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</a:t>
          </a:r>
          <a:r>
            <a:rPr lang="ru-RU" sz="1400" kern="1200" dirty="0" smtClean="0"/>
            <a:t>9 035,5</a:t>
          </a:r>
          <a:endParaRPr lang="ru-RU" sz="1400" kern="1200" dirty="0"/>
        </a:p>
      </dsp:txBody>
      <dsp:txXfrm>
        <a:off x="330404" y="5006459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</a:t>
          </a:r>
          <a:r>
            <a:rPr lang="ru-RU" sz="2000" kern="1200" dirty="0" smtClean="0"/>
            <a:t>85 520,2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28 725,1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</a:t>
          </a: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2 212,6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54720">
          <a:off x="6152497" y="1697699"/>
          <a:ext cx="549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76456" y="1800200"/>
          <a:ext cx="3995898" cy="56719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 </a:t>
          </a:r>
          <a:r>
            <a:rPr lang="ru-RU" sz="1400" kern="1200" dirty="0" smtClean="0"/>
            <a:t>651,3</a:t>
          </a:r>
          <a:endParaRPr lang="ru-RU" sz="1400" kern="1200" dirty="0"/>
        </a:p>
      </dsp:txBody>
      <dsp:txXfrm>
        <a:off x="4193069" y="1816813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71494" y="2370309"/>
          <a:ext cx="582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76456" y="2448272"/>
          <a:ext cx="3995898" cy="4344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</a:t>
          </a:r>
          <a:r>
            <a:rPr lang="ru-RU" sz="1400" kern="1200" dirty="0" smtClean="0"/>
            <a:t>860,9</a:t>
          </a:r>
          <a:endParaRPr lang="ru-RU" sz="1400" kern="1200" dirty="0"/>
        </a:p>
      </dsp:txBody>
      <dsp:txXfrm>
        <a:off x="4189180" y="2460996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1108" y="2915986"/>
          <a:ext cx="66596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76456" y="3024336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</a:t>
          </a:r>
          <a:r>
            <a:rPr lang="ru-RU" sz="1400" kern="1200" dirty="0" smtClean="0"/>
            <a:t>35 115,0</a:t>
          </a:r>
          <a:endParaRPr lang="ru-RU" sz="1400" kern="1200" dirty="0"/>
        </a:p>
      </dsp:txBody>
      <dsp:txXfrm>
        <a:off x="4189160" y="3037040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0768" y="3491711"/>
          <a:ext cx="6727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76456" y="3600400"/>
          <a:ext cx="3995898" cy="4357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16,0</a:t>
          </a:r>
          <a:endParaRPr lang="ru-RU" sz="1400" kern="1200" dirty="0"/>
        </a:p>
      </dsp:txBody>
      <dsp:txXfrm>
        <a:off x="4189219" y="3613163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1787" y="4068794"/>
          <a:ext cx="6523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76456" y="4176464"/>
          <a:ext cx="3995898" cy="4419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17 654,3</a:t>
          </a:r>
          <a:endParaRPr lang="ru-RU" sz="1400" kern="1200" dirty="0"/>
        </a:p>
      </dsp:txBody>
      <dsp:txXfrm>
        <a:off x="4189402" y="4189410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00000">
          <a:off x="6144899" y="4647969"/>
          <a:ext cx="5901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752528"/>
          <a:ext cx="3995898" cy="4364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235,0</a:t>
          </a:r>
          <a:endParaRPr lang="ru-RU" sz="1600" kern="1200" dirty="0" smtClean="0"/>
        </a:p>
      </dsp:txBody>
      <dsp:txXfrm>
        <a:off x="4189239" y="4765311"/>
        <a:ext cx="3970332" cy="410890"/>
      </dsp:txXfrm>
    </dsp:sp>
    <dsp:sp modelId="{DFC5247D-BB36-4D40-BA60-FCF0AED99FF6}">
      <dsp:nvSpPr>
        <dsp:cNvPr id="0" name=""/>
        <dsp:cNvSpPr/>
      </dsp:nvSpPr>
      <dsp:spPr>
        <a:xfrm rot="5399647">
          <a:off x="6174432" y="5185260"/>
          <a:ext cx="0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176456" y="5256586"/>
          <a:ext cx="3996001" cy="4320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50,0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189109" y="5269239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 </a:t>
          </a:r>
          <a:r>
            <a:rPr lang="ru-RU" sz="1800" kern="1200" dirty="0" smtClean="0"/>
            <a:t>525,9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1 </a:t>
          </a:r>
          <a:r>
            <a:rPr lang="ru-RU" sz="1800" kern="1200" dirty="0" smtClean="0"/>
            <a:t>463,3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</a:t>
          </a:r>
          <a:r>
            <a:rPr lang="ru-RU" sz="1800" kern="1200" dirty="0" smtClean="0"/>
            <a:t>1 852,4тыс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23 985,9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24 683,2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25 530,5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277235" y="1"/>
          <a:ext cx="8121158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294027" y="16793"/>
        <a:ext cx="8087574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324,4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336,4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365,0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291063" y="0"/>
          <a:ext cx="8228601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1600" kern="1200" dirty="0"/>
        </a:p>
      </dsp:txBody>
      <dsp:txXfrm>
        <a:off x="307855" y="16792"/>
        <a:ext cx="8195017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</a:t>
          </a:r>
          <a:r>
            <a:rPr lang="ru-RU" sz="1800" kern="1200" dirty="0" smtClean="0"/>
            <a:t>651,3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</a:t>
          </a:r>
          <a:r>
            <a:rPr lang="ru-RU" sz="1800" kern="1200" dirty="0" smtClean="0"/>
            <a:t>129,6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80,0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2 450,0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год – 1 708,2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год – 184,0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7A06-68E0-4672-AD97-2BB0F1C092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8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377728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/>
              <a:t>Бюджет </a:t>
            </a:r>
            <a:r>
              <a:rPr lang="ru-RU" sz="2800" dirty="0" smtClean="0"/>
              <a:t>Егорлыкского сельского </a:t>
            </a:r>
            <a:r>
              <a:rPr lang="ru-RU" sz="2800" dirty="0"/>
              <a:t>поселения Егорлыкского района на 2026 год </a:t>
            </a:r>
            <a:r>
              <a:rPr lang="ru-RU" sz="2800" dirty="0" smtClean="0"/>
              <a:t>и </a:t>
            </a:r>
            <a:r>
              <a:rPr lang="ru-RU" sz="2800" dirty="0"/>
              <a:t>на плановый период 2027 и 2028 </a:t>
            </a:r>
            <a:r>
              <a:rPr lang="ru-RU" sz="2800" dirty="0" smtClean="0"/>
              <a:t>годов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 </a:t>
            </a:r>
            <a:r>
              <a:rPr lang="ru-RU" dirty="0" smtClean="0"/>
              <a:t>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6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97613913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050" y="404664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01207275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4664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7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48507789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284" y="404664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85873806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4804916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33265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3805427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5731482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13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07425166"/>
              </p:ext>
            </p:extLst>
          </p:nvPr>
        </p:nvGraphicFramePr>
        <p:xfrm>
          <a:off x="262301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56602642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9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132832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2936225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33265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606910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4379204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73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9321168"/>
              </p:ext>
            </p:extLst>
          </p:nvPr>
        </p:nvGraphicFramePr>
        <p:xfrm>
          <a:off x="165873" y="1628800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налогоплательщики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042" y="1844824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096344" cy="1877573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20280" cy="18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7"/>
            <a:ext cx="2753089" cy="185964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9588278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23528" y="2168860"/>
            <a:ext cx="8513729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2026 ГОД И ПЛАНОВЫЙ ПЕРИОД 2027 И 2028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30560"/>
            <a:ext cx="8229600" cy="622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9202424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50912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016" y="170080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перечисляемые из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одного бюджета бюджетной системы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27676"/>
              </p:ext>
            </p:extLst>
          </p:nvPr>
        </p:nvGraphicFramePr>
        <p:xfrm>
          <a:off x="304545" y="2428806"/>
          <a:ext cx="8640960" cy="41921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  <a:gridCol w="4320480"/>
              </a:tblGrid>
              <a:tr h="8600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Дотации (от лат. «</a:t>
                      </a:r>
                      <a:r>
                        <a:rPr lang="en-US" sz="2000" dirty="0" smtClean="0"/>
                        <a:t>Dotatio</a:t>
                      </a:r>
                      <a:r>
                        <a:rPr lang="ru-RU" sz="2000" dirty="0" smtClean="0"/>
                        <a:t>» – дар, пожертвование)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Предоставляются</a:t>
                      </a:r>
                      <a:r>
                        <a:rPr lang="ru-RU" sz="1600" baseline="0" dirty="0" smtClean="0"/>
                        <a:t> без определения конкретной цели их использования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Субвенции (от лат. «</a:t>
                      </a:r>
                      <a:r>
                        <a:rPr lang="en-US" sz="2000" dirty="0" smtClean="0"/>
                        <a:t>Subvenire</a:t>
                      </a:r>
                      <a:r>
                        <a:rPr lang="ru-RU" sz="2000" dirty="0" smtClean="0"/>
                        <a:t>» – приходить на помощь)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/>
                    </a:solidFill>
                  </a:tcPr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Субсидии (от лат. «</a:t>
                      </a:r>
                      <a:r>
                        <a:rPr lang="en-US" sz="2000" dirty="0" smtClean="0"/>
                        <a:t>Subsidium</a:t>
                      </a:r>
                      <a:r>
                        <a:rPr lang="ru-RU" sz="2000" dirty="0" smtClean="0"/>
                        <a:t>» - поддержка)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2809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>
              <a:lnSpc>
                <a:spcPct val="15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989714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46766"/>
              </p:ext>
            </p:extLst>
          </p:nvPr>
        </p:nvGraphicFramePr>
        <p:xfrm>
          <a:off x="251520" y="1700808"/>
          <a:ext cx="8640960" cy="4950862"/>
        </p:xfrm>
        <a:graphic>
          <a:graphicData uri="http://schemas.openxmlformats.org/drawingml/2006/table">
            <a:tbl>
              <a:tblPr/>
              <a:tblGrid>
                <a:gridCol w="1405392"/>
                <a:gridCol w="1200439"/>
                <a:gridCol w="1130901"/>
                <a:gridCol w="966206"/>
                <a:gridCol w="966206"/>
                <a:gridCol w="1156520"/>
                <a:gridCol w="1156520"/>
                <a:gridCol w="658776"/>
              </a:tblGrid>
              <a:tr h="48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решения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Собрания депутатов Егорлыкского с.п от 25.12.2024 № 88  (первонач. утвержд.)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2025,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2026,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2027,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81 302,90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85 520,2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89 587,2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93 179,2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9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67 579,3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76 484,7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79 576,4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82 159,6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81 302,9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85 520,2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89 587,2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93 179,2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профицит (+),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объему собственных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Источники финансирования дефицита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2026 год</a:t>
            </a:r>
            <a:r>
              <a:rPr lang="ru-RU" alt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6384775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2026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17104348"/>
              </p:ext>
            </p:extLst>
          </p:nvPr>
        </p:nvGraphicFramePr>
        <p:xfrm>
          <a:off x="107504" y="1628800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1587</TotalTime>
  <Words>1062</Words>
  <Application>Microsoft Office PowerPoint</Application>
  <PresentationFormat>Экран (4:3)</PresentationFormat>
  <Paragraphs>197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Бюджет для граждан</vt:lpstr>
      <vt:lpstr>Презентация PowerPoint</vt:lpstr>
      <vt:lpstr>Презентация PowerPoint</vt:lpstr>
      <vt:lpstr>        ДОХОДЫ БЮДЖЕТА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2026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126</cp:revision>
  <cp:lastPrinted>2018-11-30T08:52:40Z</cp:lastPrinted>
  <dcterms:created xsi:type="dcterms:W3CDTF">2018-11-28T11:29:23Z</dcterms:created>
  <dcterms:modified xsi:type="dcterms:W3CDTF">2026-01-29T08:43:25Z</dcterms:modified>
</cp:coreProperties>
</file>