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76" r:id="rId5"/>
    <p:sldId id="268" r:id="rId6"/>
    <p:sldId id="269" r:id="rId7"/>
    <p:sldId id="270" r:id="rId8"/>
    <p:sldId id="271" r:id="rId9"/>
    <p:sldId id="272" r:id="rId10"/>
    <p:sldId id="277" r:id="rId11"/>
    <p:sldId id="273" r:id="rId12"/>
    <p:sldId id="274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4791"/>
            <a:ext cx="8151846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Федеральный закон 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от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27.12.2019 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N 496-ФЗ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"О внесении изменений в Федеральный закон "Об обеспечении единства измерений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"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5197" y="4366845"/>
            <a:ext cx="47256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вступает в силу с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24.09.2020,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исключением отдельных положений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267744" y="5517232"/>
            <a:ext cx="68056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Кузнецова Светлана Сергеевна</a:t>
            </a:r>
          </a:p>
          <a:p>
            <a:pPr algn="r"/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главный специалист 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отдела развития жилищного хозяйства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министерства 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жилищно-коммунального хозяйства Ростовской области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3635896" y="3037013"/>
            <a:ext cx="2160240" cy="13298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6" t="37097" r="46940" b="33334"/>
          <a:stretch/>
        </p:blipFill>
        <p:spPr bwMode="auto">
          <a:xfrm>
            <a:off x="35496" y="5429552"/>
            <a:ext cx="2092426" cy="145583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6" t="37097" r="46940" b="33334"/>
          <a:stretch/>
        </p:blipFill>
        <p:spPr bwMode="auto">
          <a:xfrm>
            <a:off x="7051574" y="0"/>
            <a:ext cx="2092426" cy="145583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30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8232" y="2606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Ч. 3 ст. 20</a:t>
            </a:r>
            <a:endParaRPr lang="ru-RU" b="1" i="0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678741"/>
            <a:ext cx="64807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ru-RU" b="1" dirty="0">
                <a:solidFill>
                  <a:srgbClr val="22272F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создания и ведения Федерального информационного фонда по обеспечению единства измерений,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передачи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сведений в него и</a:t>
            </a:r>
            <a:r>
              <a:rPr lang="ru-RU" b="1" dirty="0">
                <a:solidFill>
                  <a:srgbClr val="22272F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внесения изменений в данные сведения, </a:t>
            </a:r>
            <a:endParaRPr lang="ru-RU" b="1" i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предоставления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содержащихся в нем документов и сведений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955739"/>
            <a:ext cx="364202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06514" y="5949280"/>
            <a:ext cx="5337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устанавливается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Росстандартом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1043608" y="1484784"/>
            <a:ext cx="1044624" cy="33530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/>
          <p:cNvSpPr/>
          <p:nvPr/>
        </p:nvSpPr>
        <p:spPr>
          <a:xfrm rot="5400000">
            <a:off x="5022304" y="1929957"/>
            <a:ext cx="1044624" cy="69127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3707904" y="764704"/>
            <a:ext cx="136815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C:\Program Files\Microsoft Office\MEDIA\CAGCAT10\j020546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496" y="204265"/>
            <a:ext cx="1467504" cy="146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68" y="5093466"/>
            <a:ext cx="1776679" cy="16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88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82" y="188640"/>
            <a:ext cx="907300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Основные задачи </a:t>
            </a:r>
            <a:r>
              <a:rPr lang="ru-RU" sz="17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Росстандарта</a:t>
            </a:r>
            <a:endParaRPr lang="ru-RU" sz="17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7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rabicParenR"/>
            </a:pPr>
            <a:r>
              <a:rPr lang="ru-RU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разработка </a:t>
            </a:r>
            <a:r>
              <a:rPr lang="ru-RU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государственной политики и нормативно-правовое регулирование в области обеспечения единства измерений, а также координация деятельности по нормативно-правовому регулированию в данной области</a:t>
            </a:r>
            <a:r>
              <a:rPr lang="ru-RU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 algn="ctr">
              <a:buAutoNum type="arabicParenR"/>
            </a:pP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7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2) организация взаимодействия с </a:t>
            </a:r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ОГВ иностранных </a:t>
            </a:r>
            <a:r>
              <a:rPr lang="ru-RU" sz="17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государств и международными организациями в области обеспечения единства измерений</a:t>
            </a:r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ctr"/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7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3) реализация государственной политики в области обеспечения единства измерений</a:t>
            </a:r>
            <a:r>
              <a:rPr lang="ru-RU" sz="17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ctr"/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7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4) координация деятельности по реализации государственной политики в области обеспечения единства измерений</a:t>
            </a:r>
            <a:r>
              <a:rPr lang="ru-RU" sz="17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ctr"/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7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5) осуществление федерального государственного метрологического надзора и координация деятельности по его </a:t>
            </a: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осуществлению;</a:t>
            </a:r>
          </a:p>
          <a:p>
            <a:pPr algn="ctr"/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7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6) межведомственная координация деятельности по разработке и производству измерительной техники в </a:t>
            </a:r>
            <a:r>
              <a:rPr lang="ru-RU" sz="17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РФ;</a:t>
            </a:r>
          </a:p>
          <a:p>
            <a:pPr algn="ctr"/>
            <a:endParaRPr lang="ru-RU" sz="1700" b="1" i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7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7) организация мониторинга состояния системы обеспечения единства измерений, прогнозирования измерительных потребностей экономики и </a:t>
            </a:r>
            <a:r>
              <a:rPr lang="ru-RU" sz="17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общества</a:t>
            </a:r>
            <a:endParaRPr lang="ru-RU" sz="1700" b="1" i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807" y="35332"/>
            <a:ext cx="1691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Ч. 2 ст. 21</a:t>
            </a:r>
            <a:endParaRPr lang="ru-RU" b="1" i="0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6948264" y="219998"/>
            <a:ext cx="648072" cy="472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395536" y="1556792"/>
            <a:ext cx="648072" cy="472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8532440" y="2348880"/>
            <a:ext cx="545750" cy="3286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71500" y="2934989"/>
            <a:ext cx="648072" cy="472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8460432" y="3645024"/>
            <a:ext cx="648072" cy="472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201340" y="4569074"/>
            <a:ext cx="648072" cy="472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8430118" y="5109266"/>
            <a:ext cx="648072" cy="472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62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328498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проведение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обязательной метрологической экспертизы 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требований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 измерениям, </a:t>
            </a:r>
            <a:endParaRPr lang="ru-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стандартным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образцам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 СИ,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содержащихся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проектах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НПА РФ</a:t>
            </a:r>
          </a:p>
          <a:p>
            <a:pPr algn="ctr"/>
            <a:endParaRPr lang="ru-RU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01053" y="15567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счет средств федерального бюджета финансируются расходы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8534" y="170930"/>
            <a:ext cx="1357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25 и 26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3860933" y="764704"/>
            <a:ext cx="1357039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860934" y="2348880"/>
            <a:ext cx="1357039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5733256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Ранее они оплачивались по </a:t>
            </a:r>
            <a:r>
              <a:rPr lang="ru-RU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регулируемым ценам в порядке, установленном Правительством </a:t>
            </a:r>
            <a:r>
              <a:rPr lang="ru-RU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РФ</a:t>
            </a:r>
            <a:endParaRPr lang="ru-RU" b="1" i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4625752" y="5013176"/>
            <a:ext cx="0" cy="72008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85" y="0"/>
            <a:ext cx="2040919" cy="172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5" y="5157192"/>
            <a:ext cx="1870050" cy="157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62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764704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Результаты поверки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СИ,</a:t>
            </a:r>
          </a:p>
          <a:p>
            <a:pPr algn="ctr"/>
            <a:endParaRPr lang="ru-RU" sz="2400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удостоверенные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соответствии с НПА, действующими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24.09.2020,</a:t>
            </a:r>
          </a:p>
          <a:p>
            <a:pPr algn="ctr"/>
            <a:endParaRPr lang="ru-RU" sz="2400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22272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действительны </a:t>
            </a:r>
            <a:r>
              <a:rPr lang="ru-RU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до окончания интервала между поверками </a:t>
            </a:r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СИ</a:t>
            </a:r>
            <a:endParaRPr lang="ru-RU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067944" y="1196752"/>
            <a:ext cx="136815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067944" y="2708920"/>
            <a:ext cx="136815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737115"/>
            <a:ext cx="1952531" cy="207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560" y="36966"/>
            <a:ext cx="1691680" cy="162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62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04070" y="3933056"/>
            <a:ext cx="42044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должны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обеспечивать возможность прочтения и сохранность в процессе эксплуатации средства 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измерений</a:t>
            </a:r>
            <a:endParaRPr lang="ru-RU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38118" y="192242"/>
            <a:ext cx="1145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Ч. 2 ст. 9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2174" y="1484274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32865" y="1013453"/>
            <a:ext cx="51721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должны иметь заводские, серийные номера / другие буквенно-цифровые обозначения, однозначно идентифицирующие каждый экземпляр средства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измерений</a:t>
            </a:r>
            <a:endParaRPr lang="ru-RU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933056"/>
            <a:ext cx="40941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Место, способ и форма нанесения номера / другого обозначения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047056" y="1340768"/>
            <a:ext cx="216490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779912" y="4149080"/>
            <a:ext cx="168648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56176" y="53742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PT Serif"/>
              </a:rPr>
              <a:t> 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вступает в силу с 29.12.2021</a:t>
            </a:r>
          </a:p>
        </p:txBody>
      </p:sp>
      <p:cxnSp>
        <p:nvCxnSpPr>
          <p:cNvPr id="11" name="Прямая со стрелкой 10"/>
          <p:cNvCxnSpPr>
            <a:stCxn id="9" idx="1"/>
            <a:endCxn id="3" idx="3"/>
          </p:cNvCxnSpPr>
          <p:nvPr/>
        </p:nvCxnSpPr>
        <p:spPr>
          <a:xfrm flipH="1">
            <a:off x="5183560" y="376908"/>
            <a:ext cx="972616" cy="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2" t="11088" r="40147" b="21667"/>
          <a:stretch/>
        </p:blipFill>
        <p:spPr bwMode="auto">
          <a:xfrm>
            <a:off x="1113449" y="2119654"/>
            <a:ext cx="1790600" cy="1767460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9" t="13854" r="40381" b="25403"/>
          <a:stretch/>
        </p:blipFill>
        <p:spPr bwMode="auto">
          <a:xfrm>
            <a:off x="2267744" y="4949450"/>
            <a:ext cx="1929448" cy="176657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28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78834" y="0"/>
            <a:ext cx="93245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Ч. 2 ст. 12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Решение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 утверждении типа стандартных образцов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/СИ,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решение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внесении изменений в сведения об утвержденных типе стандартных образцов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/СИ</a:t>
            </a:r>
          </a:p>
          <a:p>
            <a:pPr algn="ctr"/>
            <a:endParaRPr lang="ru-RU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принимает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Росстандарт</a:t>
            </a: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Решение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 утверждении типа стандартных образцов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/СИ</a:t>
            </a:r>
          </a:p>
          <a:p>
            <a:pPr algn="ctr"/>
            <a:endParaRPr lang="ru-RU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принимается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основании положительных результатов испытаний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целях утверждения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типа</a:t>
            </a:r>
          </a:p>
          <a:p>
            <a:pPr algn="ctr"/>
            <a:endParaRPr lang="ru-RU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ешение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 внесении изменений в сведения </a:t>
            </a:r>
            <a:endParaRPr lang="ru-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принимается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основании положительных результатов испытаний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целях утверждения типа, и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/положительного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заключения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ЮЛ,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аккредитованного в соответствии с законодательством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РФ об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аккредитации в национальной системе аккредитации на выполнение испытаний в целях утверждения типа, и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/заявления ЮЛ/ИП, </a:t>
            </a:r>
            <a:r>
              <a:rPr lang="ru-RU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осуществляющих разработку, выпуск из производства, ввоз на территорию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РФ, </a:t>
            </a:r>
            <a:r>
              <a:rPr lang="ru-RU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продажу и применение на территории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РФ стандартных </a:t>
            </a:r>
            <a:r>
              <a:rPr lang="ru-RU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образцов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/СИ</a:t>
            </a:r>
            <a:endParaRPr lang="ru-RU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139952" y="1124744"/>
            <a:ext cx="79208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139952" y="2276872"/>
            <a:ext cx="93610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139952" y="3573016"/>
            <a:ext cx="108012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0" y="4365104"/>
            <a:ext cx="46754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8657303" y="5229200"/>
            <a:ext cx="46754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3" t="25833" r="42137" b="33439"/>
          <a:stretch/>
        </p:blipFill>
        <p:spPr bwMode="auto">
          <a:xfrm>
            <a:off x="1043608" y="944724"/>
            <a:ext cx="1369450" cy="936104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3" t="25833" r="42137" b="33439"/>
          <a:stretch/>
        </p:blipFill>
        <p:spPr bwMode="auto">
          <a:xfrm>
            <a:off x="6372200" y="917074"/>
            <a:ext cx="1369450" cy="936104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28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09" y="16913"/>
            <a:ext cx="914501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Утверждение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типа стандартных образцов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типа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 </a:t>
            </a:r>
          </a:p>
          <a:p>
            <a:pPr lvl="0"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подтверждается </a:t>
            </a:r>
          </a:p>
          <a:p>
            <a:pPr lvl="0"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включением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сведений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Федеральный информационный фонд по обеспечению единства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измерений</a:t>
            </a:r>
          </a:p>
          <a:p>
            <a:pPr lvl="0" algn="ctr"/>
            <a:endParaRPr lang="ru-RU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Росстандарт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заявлению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ЮЛ/ИП, осуществляющих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разработку, выпуск из производства, ввоз на территорию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РФ,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продажу и применение на территории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РФ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стандартных образцов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/СИ</a:t>
            </a:r>
          </a:p>
          <a:p>
            <a:pPr lvl="0"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выдает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сертификат об утверждении типа стандартного образца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/СИ</a:t>
            </a:r>
          </a:p>
          <a:p>
            <a:pPr lvl="0" algn="ctr"/>
            <a:endParaRPr lang="ru-RU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Интервал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между поверками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 и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методика его поверки изменяются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Росстандартом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355976" y="332656"/>
            <a:ext cx="79208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355976" y="908720"/>
            <a:ext cx="93610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355976" y="2852936"/>
            <a:ext cx="79208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355976" y="3933056"/>
            <a:ext cx="93610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149987" y="5600122"/>
            <a:ext cx="93610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42455"/>
            <a:ext cx="1273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Ч.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ст. 12</a:t>
            </a:r>
          </a:p>
        </p:txBody>
      </p:sp>
      <p:pic>
        <p:nvPicPr>
          <p:cNvPr id="3076" name="Picture 4" descr="https://www.mtk65.ru/image/cache/catalog/foto/product/izmeritelnie_pribori/Schetchkiki-vody/skvm-40-1200x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8996"/>
            <a:ext cx="2014569" cy="134304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0-tub-ru.yandex.net/i?id=8d5d4f10e9d7000438eefed87d645a26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743154"/>
            <a:ext cx="1666369" cy="130059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35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588" y="404664"/>
            <a:ext cx="7560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Ч. 6 ст. 12</a:t>
            </a: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 утвержденных типах стандартных образцов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СИ,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 внесенных в них изменениях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включаются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</a:t>
            </a: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Федеральный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информационный фонд по обеспечению единства измерений в порядке, устанавливаемом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Росстандартом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427984" y="836712"/>
            <a:ext cx="79208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427964" y="1957775"/>
            <a:ext cx="79208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427964" y="2780928"/>
            <a:ext cx="79208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s://www.vniims.ru/download/images/main/image_federal_fo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01" y="4365104"/>
            <a:ext cx="4623053" cy="193875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28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48" y="0"/>
            <a:ext cx="925252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Ч. 7 ст. 12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орядок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проведения испытаний стандартных образцов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/СИ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целях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утверждения их типа</a:t>
            </a:r>
          </a:p>
          <a:p>
            <a:pPr marL="285750" indent="-285750" algn="ctr">
              <a:buFont typeface="Wingdings" pitchFamily="2" charset="2"/>
              <a:buChar char="ü"/>
            </a:pPr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порядок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утверждения типа стандартных образцов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/СИ</a:t>
            </a:r>
            <a:endParaRPr lang="ru-RU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endParaRPr lang="ru-RU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внесения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изменений в сведения о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них</a:t>
            </a:r>
          </a:p>
          <a:p>
            <a:pPr marL="285750" indent="-285750" algn="ctr">
              <a:buFont typeface="Wingdings" pitchFamily="2" charset="2"/>
              <a:buChar char="ü"/>
            </a:pPr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установления и изменения интервала между поверками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СИ</a:t>
            </a:r>
          </a:p>
          <a:p>
            <a:pPr marL="285750" indent="-285750" algn="ctr">
              <a:buFont typeface="Wingdings" pitchFamily="2" charset="2"/>
              <a:buChar char="ü"/>
            </a:pPr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установления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отмены методик поверки и внесения изменений в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них</a:t>
            </a:r>
          </a:p>
          <a:p>
            <a:pPr marL="285750" indent="-285750" algn="ctr">
              <a:buFont typeface="Wingdings" pitchFamily="2" charset="2"/>
              <a:buChar char="ü"/>
            </a:pPr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порядок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выдачи сертификатов об утверждении типа стандартных образцов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/СИ</a:t>
            </a:r>
          </a:p>
          <a:p>
            <a:pPr marL="285750" indent="-285750" algn="ctr">
              <a:buFont typeface="Wingdings" pitchFamily="2" charset="2"/>
              <a:buChar char="ü"/>
            </a:pPr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форма сертификатов об утверждении типа стандартных образцов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/СИ</a:t>
            </a:r>
          </a:p>
          <a:p>
            <a:pPr marL="285750" indent="-285750" algn="ctr">
              <a:buFont typeface="Wingdings" pitchFamily="2" charset="2"/>
              <a:buChar char="ü"/>
            </a:pPr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требования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 методикам поверки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СИ</a:t>
            </a:r>
          </a:p>
          <a:p>
            <a:pPr marL="285750" indent="-285750" algn="ctr">
              <a:buFont typeface="Wingdings" pitchFamily="2" charset="2"/>
              <a:buChar char="ü"/>
            </a:pPr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требования к знакам утверждения типа стандартных образцов 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/СИ</a:t>
            </a:r>
          </a:p>
          <a:p>
            <a:pPr marL="285750" indent="-285750" algn="ctr">
              <a:buFont typeface="Wingdings" pitchFamily="2" charset="2"/>
              <a:buChar char="ü"/>
            </a:pPr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порядок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их нанесения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100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устанавливаются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Росстандартом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авая фигурная скобка 2"/>
          <p:cNvSpPr/>
          <p:nvPr/>
        </p:nvSpPr>
        <p:spPr>
          <a:xfrm rot="5400000">
            <a:off x="4410236" y="1755068"/>
            <a:ext cx="360040" cy="90364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5122" name="Picture 2" descr="https://avatars.mds.yandex.net/get-zen_doc/936895/pub_5d1a0377913f0600acb034e2_5d1a05211b553600ad16c705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4868"/>
            <a:ext cx="1230516" cy="64807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prostoi-remont36.ru/wp-content/uploads/2019/04/0b0390eba37111e8805e78acc05323dd_a9f4594c4d7b11e99d195404a646bea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810394"/>
            <a:ext cx="1038510" cy="103851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28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108" y="18864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Ч. 4 ст. 13</a:t>
            </a:r>
          </a:p>
          <a:p>
            <a:pPr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22272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Результаты поверки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 </a:t>
            </a:r>
          </a:p>
          <a:p>
            <a:pPr algn="ctr"/>
            <a:endParaRPr lang="ru-RU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подтверждаются сведениями, </a:t>
            </a:r>
          </a:p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включенными 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Федеральный информационный фонд по обеспечению единства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измерений</a:t>
            </a:r>
          </a:p>
          <a:p>
            <a:pPr algn="ctr"/>
            <a:endParaRPr lang="ru-RU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по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заявлению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СИ наносится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знак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поверки</a:t>
            </a:r>
          </a:p>
          <a:p>
            <a:pPr marL="285750" indent="-285750" algn="ctr">
              <a:buFont typeface="Wingdings" pitchFamily="2" charset="2"/>
              <a:buChar char="v"/>
            </a:pPr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/ выдается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свидетельство о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поверке</a:t>
            </a:r>
          </a:p>
          <a:p>
            <a:pPr marL="285750" indent="-285750" algn="ctr">
              <a:buFont typeface="Wingdings" pitchFamily="2" charset="2"/>
              <a:buChar char="v"/>
            </a:pPr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/в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паспорт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вносится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запись о проведенной поверке, заверяемая подписью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поверителя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знаком поверки, с указанием даты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поверки </a:t>
            </a:r>
          </a:p>
          <a:p>
            <a:pPr marL="285750" indent="-285750" algn="ctr">
              <a:buFont typeface="Wingdings" pitchFamily="2" charset="2"/>
              <a:buChar char="v"/>
            </a:pPr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v"/>
            </a:pPr>
            <a:endParaRPr lang="ru-RU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выдается извещение о непригодности к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применению СИ</a:t>
            </a:r>
            <a:endParaRPr lang="ru-RU" b="1" i="0" dirty="0"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355976" y="476672"/>
            <a:ext cx="57606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211960" y="1052736"/>
            <a:ext cx="93610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 descr="https://poverka-novosibirsk.ru/images/svidetelstvo-PT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1422391" cy="203986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6.otzovik.com/2017/07/10/5117690/img/1676617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197913"/>
            <a:ext cx="1573590" cy="219778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28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6512" y="44624"/>
            <a:ext cx="93245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Ч.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6 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ст. 13</a:t>
            </a:r>
          </a:p>
          <a:p>
            <a:pPr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Сведения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результатах поверки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 </a:t>
            </a:r>
          </a:p>
          <a:p>
            <a:pPr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передаются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Федеральный информационный фонд по обеспечению единства измерений проводящими поверку </a:t>
            </a: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ЮЛ и ИП </a:t>
            </a:r>
          </a:p>
          <a:p>
            <a:pPr algn="ctr"/>
            <a:endParaRPr lang="ru-RU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 срок, не превышающий 60 календарных дней с даты проведения поверки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СИ</a:t>
            </a:r>
          </a:p>
          <a:p>
            <a:pPr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Состав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сведений о результатах поверки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 </a:t>
            </a:r>
          </a:p>
          <a:p>
            <a:pPr algn="ctr"/>
            <a:endParaRPr lang="ru-RU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порядок включения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сведений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Федеральный информационный фонд по обеспечению единства измерений 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определяются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порядке, утверждаемом 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Росстандартом</a:t>
            </a:r>
            <a:endParaRPr lang="ru-RU" b="1" i="0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139952" y="476672"/>
            <a:ext cx="108012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139952" y="1268760"/>
            <a:ext cx="136815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3989000" y="2895952"/>
            <a:ext cx="136815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люс 5"/>
          <p:cNvSpPr/>
          <p:nvPr/>
        </p:nvSpPr>
        <p:spPr>
          <a:xfrm>
            <a:off x="3781217" y="4644297"/>
            <a:ext cx="1872208" cy="77949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031940" y="6021288"/>
            <a:ext cx="129614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033245" y="2312876"/>
            <a:ext cx="136815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Users\home PC\AppData\Local\Microsoft\Windows\INetCache\IE\7QZV34S0\1200px-Eternal_pe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020272" y="230679"/>
            <a:ext cx="1824926" cy="132611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home PC\AppData\Local\Microsoft\Windows\INetCache\IE\RSUIKQ9T\Hero_100_pen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55" y="122581"/>
            <a:ext cx="1912281" cy="143421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28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27384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НПА РФ, 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ru-RU" sz="1600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нормативные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документы, </a:t>
            </a: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endParaRPr lang="ru-RU" sz="1600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ИБД, 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ru-RU" sz="1600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международные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документы, 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endParaRPr lang="ru-RU" sz="1600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международные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договоры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РФ в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области обеспечения единства измерений, </a:t>
            </a:r>
            <a:endParaRPr lang="ru-RU" sz="16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endParaRPr lang="ru-RU" sz="1600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сведения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 аттестованных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методиках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измерений, </a:t>
            </a:r>
            <a:endParaRPr lang="ru-RU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endParaRPr lang="ru-RU" sz="1600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единый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перечень измерений, относящихся к сфере государственного регулирования обеспечения единства измерений, </a:t>
            </a:r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endParaRPr lang="ru-RU" sz="1600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 государственных эталонах единиц величин, применяемых в сфере государственного регулирования обеспечения единства измерений, 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endParaRPr lang="ru-RU" sz="1600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сведения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 утвержденных типах стандартных образцов 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/СИ,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ru-RU" sz="1600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22272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сведения о результатах поверки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СИ, 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ru-RU" sz="1600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16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сведения </a:t>
            </a:r>
            <a:r>
              <a:rPr lang="ru-RU" sz="1600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 результатах мониторинга состояния системы обеспечения единства измерений, </a:t>
            </a:r>
            <a:endParaRPr lang="ru-RU" sz="1600" b="1" i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прогнозирования </a:t>
            </a:r>
            <a:r>
              <a:rPr lang="ru-RU" sz="1600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измерительных потребностей экономики и </a:t>
            </a:r>
            <a:r>
              <a:rPr lang="ru-RU" sz="16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общества</a:t>
            </a:r>
          </a:p>
          <a:p>
            <a:pPr algn="ctr"/>
            <a:endParaRPr lang="ru-RU" sz="1600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образуют Федеральный информационный фонд по обеспечению единства измерений. 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 rot="5400000">
            <a:off x="4336582" y="1828722"/>
            <a:ext cx="507348" cy="90364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92006"/>
            <a:ext cx="1273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Ч.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 ст.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Program Files\Microsoft Office\MEDIA\CAGCAT10\j019640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405" y="140064"/>
            <a:ext cx="975218" cy="104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07" y="666939"/>
            <a:ext cx="1080120" cy="11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28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676</Words>
  <Application>Microsoft Office PowerPoint</Application>
  <PresentationFormat>Экран (4:3)</PresentationFormat>
  <Paragraphs>196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 PC</dc:creator>
  <cp:lastModifiedBy>Daria</cp:lastModifiedBy>
  <cp:revision>68</cp:revision>
  <dcterms:created xsi:type="dcterms:W3CDTF">2020-02-26T08:51:33Z</dcterms:created>
  <dcterms:modified xsi:type="dcterms:W3CDTF">2021-01-28T13:31:52Z</dcterms:modified>
</cp:coreProperties>
</file>