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3"/>
  </p:notesMasterIdLst>
  <p:sldIdLst>
    <p:sldId id="298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3096" y="-8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18F2C0-094F-44C4-B8AB-846541354F7E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1254D-7FAA-4979-B4FD-4350EE8AA5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244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1254D-7FAA-4979-B4FD-4350EE8AA5A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487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0113" y="742950"/>
            <a:ext cx="4962525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1254D-7FAA-4979-B4FD-4350EE8AA5A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344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1254D-7FAA-4979-B4FD-4350EE8AA5A5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342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email">
                <a:alphaModFix amt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E3C18F8-A9FE-45B5-95A7-D7D25971433C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6317440-94EE-4F76-B349-24D4E1CB37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18F8-A9FE-45B5-95A7-D7D25971433C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17440-94EE-4F76-B349-24D4E1CB37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18F8-A9FE-45B5-95A7-D7D25971433C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17440-94EE-4F76-B349-24D4E1CB37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18F8-A9FE-45B5-95A7-D7D25971433C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17440-94EE-4F76-B349-24D4E1CB37C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18F8-A9FE-45B5-95A7-D7D25971433C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17440-94EE-4F76-B349-24D4E1CB37C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18F8-A9FE-45B5-95A7-D7D25971433C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17440-94EE-4F76-B349-24D4E1CB37C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18F8-A9FE-45B5-95A7-D7D25971433C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17440-94EE-4F76-B349-24D4E1CB37C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18F8-A9FE-45B5-95A7-D7D25971433C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17440-94EE-4F76-B349-24D4E1CB37C4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18F8-A9FE-45B5-95A7-D7D25971433C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17440-94EE-4F76-B349-24D4E1CB37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5E3C18F8-A9FE-45B5-95A7-D7D25971433C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17440-94EE-4F76-B349-24D4E1CB37C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E3C18F8-A9FE-45B5-95A7-D7D25971433C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6317440-94EE-4F76-B349-24D4E1CB37C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E3C18F8-A9FE-45B5-95A7-D7D25971433C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66317440-94EE-4F76-B349-24D4E1CB37C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21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95930" y="4157007"/>
            <a:ext cx="3620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 вступает в силу с 01.07.2020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4103948" y="2674080"/>
            <a:ext cx="1224136" cy="13640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2287910" y="5373216"/>
            <a:ext cx="68056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Кузнецова Светлана Сергеевна</a:t>
            </a:r>
          </a:p>
          <a:p>
            <a:pPr algn="r"/>
            <a:r>
              <a:rPr lang="ru-RU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главный специалист отдела развития жилищного хозяйства министерства жилищно-коммунального хозяйства Ростовской области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196752"/>
            <a:ext cx="8208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ПОСТАНОВЛЕНИЕ ПРАВИТЕЛЬСТВА РФ ОТ 29.06.2020 № 950</a:t>
            </a:r>
          </a:p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«О ВНЕСЕНИИ ИЗМЕНЕНИЙ В НЕКОТОРЫЕ АКТЫ ПРАВИТЕЛЬСТВА РОССИЙСКОЙ ФЕДЕРАЦИИ</a:t>
            </a:r>
          </a:p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 ВОПРОСАМ СОВЕРШЕНСТВОВАНИЯ ОРГАНИЗАЦИИ УЧЕТА ЭЛЕКТРИЧЕСКОЙ ЭНЕРГИИ»</a:t>
            </a:r>
          </a:p>
        </p:txBody>
      </p:sp>
    </p:spTree>
    <p:extLst>
      <p:ext uri="{BB962C8B-B14F-4D97-AF65-F5344CB8AC3E}">
        <p14:creationId xmlns:p14="http://schemas.microsoft.com/office/powerpoint/2010/main" val="1733065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7653"/>
            <a:ext cx="9144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31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ИКУ обязан: </a:t>
            </a:r>
          </a:p>
          <a:p>
            <a:pPr algn="ctr"/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ж) принимать от потребителей показания ИПУ, в том числе способами, допускающими возможность удаленной передачи сведений о показаниях ПУ (телефон, ГИС ЖКХ, Интернет и др.), и использовать показания, полученные не позднее 25-го числа расчетного месяца, при расчете размера платы за КУ за тот расчетный период, за который были сняты показания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если ПУ ЭЭ не подключен к интеллектуальной системе учета ЭЭ,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также проводить проверки состояния указанных ПУ </a:t>
            </a:r>
          </a:p>
          <a:p>
            <a:pPr algn="ctr"/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отношении ОПУ, ИПУ ЭЭ, подключенных к интеллектуальной системе учета ЭЭ, обязанность по снятию показаний с ПУ возлагается на гарантирующего поставщика, который является владельцем соответствующей интеллектуальной системы учета ЭЭ, а предоставление показаний таких ПУ осуществляется в порядке, предусмотренном Правилами предоставления доступа к минимальному набору функций интеллектуальных систем учета ЭЭ </a:t>
            </a:r>
          </a:p>
          <a:p>
            <a:pPr algn="ctr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з) уведомлять потребителей не реже 1 раза в квартал путем указания в платежных документах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последствиях </a:t>
            </a:r>
            <a:r>
              <a:rPr lang="ru-RU" sz="16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недопуска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потребителем гарантирующего поставщика (сетевой организации - в отношении ЖД) для установки и ввода в эксплуатацию ПУ ЭЭ и иного оборудования, в том числе необходимого для присоединения такого ПУ к интеллектуальной системе учета ЭЭ, в случаях, предусмотренных разделом VII Правил; </a:t>
            </a:r>
          </a:p>
          <a:p>
            <a:pPr algn="ctr"/>
            <a:endParaRPr lang="ru-RU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(2)) уведомлять потребителя о присоединении ОДПУ/ИПУ ЭЭ к интеллектуальной системе учета ЭЭ и начале предоставления показаний указанных ПУ посредством интеллектуальной системы учета ЭЭ</a:t>
            </a:r>
          </a:p>
        </p:txBody>
      </p:sp>
      <p:pic>
        <p:nvPicPr>
          <p:cNvPr id="3074" name="Picture 2" descr="C:\Program Files\Microsoft Office\MEDIA\CAGCAT10\j0235319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9196" y="5949280"/>
            <a:ext cx="942753" cy="96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6675"/>
            <a:ext cx="571881" cy="48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440572" y="9525"/>
            <a:ext cx="571881" cy="48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7384"/>
            <a:ext cx="9144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31</a:t>
            </a:r>
          </a:p>
          <a:p>
            <a:pPr algn="ctr"/>
            <a: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обязан: </a:t>
            </a:r>
          </a:p>
          <a:p>
            <a:pPr algn="ctr"/>
            <a:r>
              <a:rPr lang="ru-RU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п) предоставить потребителю </a:t>
            </a:r>
            <a:r>
              <a:rPr lang="ru-RU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сведения о последствиях </a:t>
            </a:r>
            <a:r>
              <a:rPr lang="ru-RU" sz="16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недопуска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гарантирующего поставщика (сетевой организации в отношении ЖД) для установки, ввода в эксплуатацию, поверки, технического обслуживания и присоединения к интеллектуальной системе учета ЭЭ ПУ, расположенного в таком помещении, в случаях, предусмотренных разделом VII Правил; </a:t>
            </a:r>
          </a:p>
          <a:p>
            <a:pPr algn="ctr"/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с) обеспечить установку и ввод в эксплуатацию ОПУ,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также установку и ввод в эксплуатацию ПУ ЭЭ, в отношении которых выполнение указанных мероприятий возложено на гарантирующего поставщика; </a:t>
            </a:r>
          </a:p>
          <a:p>
            <a:pPr algn="ctr"/>
            <a:endParaRPr lang="ru-RU" sz="16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т(1)) обеспечивать допуск гарантирующих поставщиков и сетевых организаций к местам установки ПУ ЭЭ в целях реализации их обязанностей по установке ПУ ЭЭ в случаях, предусмотренных п. 80(1) Правил, а также предоставлять документацию, предусмотренную </a:t>
            </a:r>
            <a:r>
              <a:rPr lang="ru-RU" sz="16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подп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«г(1)» п. 18 Правил 124; </a:t>
            </a:r>
          </a:p>
          <a:p>
            <a:pPr algn="ctr"/>
            <a:endParaRPr lang="ru-RU" sz="1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у) осуществлять по заявлению потребителя,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исключением предусмотренных п. 80(1) Правил случаев, когда обязанность по установке и вводу в эксплуатацию ПУ ЭЭ возложена на гарантирующего поставщика (сетевую организацию - в отношении ЖД),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ввод в эксплуатацию установленного ИПУ,</a:t>
            </a:r>
          </a:p>
          <a:p>
            <a:pPr algn="ctr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также приступить к осуществлению расчетов размера платы за КУ исходя из показаний введенного в эксплуатацию ПУ,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том числе установленного гарантирующим поставщиком (сетевой организацией - в отношении ЖД) </a:t>
            </a:r>
            <a:r>
              <a:rPr lang="ru-RU" sz="1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предусмотренных п. 80(1) Правил случаях	</a:t>
            </a:r>
          </a:p>
        </p:txBody>
      </p:sp>
      <p:pic>
        <p:nvPicPr>
          <p:cNvPr id="4098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3543" y="-27383"/>
            <a:ext cx="598082" cy="57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598082" cy="57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4408" y="6021288"/>
            <a:ext cx="800576" cy="77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31(1)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УО, ТСЖ, ЖСК обязаны: </a:t>
            </a:r>
          </a:p>
          <a:p>
            <a:pPr algn="ctr"/>
            <a:r>
              <a:rPr lang="ru-RU" sz="16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при наличии ОПУ ежемесячно снимать показания ПУ в период с 23-го по 25-е число текущего месяца и не позднее 26-го числа текущего месяца направлять полученные показания РСО</a:t>
            </a:r>
          </a:p>
          <a:p>
            <a:pPr algn="ctr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отношении ОПУ, подключенных к интеллектуальной системе учета ЭЭ, обязанность по снятию показаний с ПУ ЭЭ возлагается на владельца соответствующей интеллектуальной системы учета ЭЭ, а предоставление показаний таких ПУ ЭЭ осуществляется в порядке, предусмотренном Правилами предоставления доступа к минимальному набору функций интеллектуальных систем учета ЭЭ; </a:t>
            </a:r>
          </a:p>
          <a:p>
            <a:pPr algn="ctr"/>
            <a:endParaRPr lang="ru-RU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е) предоставлять РСО ежемесячно, не позднее 26-го числа текущего месяца, показания ИПУ</a:t>
            </a:r>
          </a:p>
          <a:p>
            <a:pPr algn="ctr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отношении ИПУ ЭЭ, подключенных к интеллектуальной системе учета ЭЭ, обязанность по снятию показаний с ПУ возлагается на владельца интеллектуальной системы учета ЭЭ, а предоставление показаний таких ПУ осуществляется в порядке, предусмотренном Правилами предоставления доступа к минимальному набору функций интеллектуальных систем учета ЭЭ; </a:t>
            </a:r>
          </a:p>
          <a:p>
            <a:pPr algn="ctr"/>
            <a:endParaRPr lang="ru-RU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обеспечить установку и ввод в эксплуатацию ОПУ,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исключением случаев установки и ввода в эксплуатацию ПУ ЭЭ, в отношении которых выполнение указанных мероприятий возложено на гарантирующего поставщика</a:t>
            </a:r>
          </a:p>
        </p:txBody>
      </p:sp>
      <p:pic>
        <p:nvPicPr>
          <p:cNvPr id="5122" name="Picture 2" descr="C:\Program Files\Microsoft Office\MEDIA\CAGCAT10\j0286068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86" y="23453"/>
            <a:ext cx="383176" cy="57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Program Files\Microsoft Office\MEDIA\CAGCAT10\j0286068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760824" y="0"/>
            <a:ext cx="383176" cy="57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Program Files\Microsoft Office\MEDIA\CAGCAT10\j0286068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425826" y="5774806"/>
            <a:ext cx="677898" cy="101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96" y="0"/>
            <a:ext cx="9144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32</a:t>
            </a:r>
          </a:p>
          <a:p>
            <a:pPr algn="ctr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имеет право: </a:t>
            </a:r>
          </a:p>
          <a:p>
            <a:pPr algn="ctr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б) требовать допуска в заранее согласованное с потребителем время, но не чаще 1 раза в 3 месяца, в занимаемое потребителем ЖП/НЖП представителей ИКУ (в том числе работников аварийных служб) для осмотра технического и санитарного состояния ВКО, для выполнения необходимых ремонтных работ и проверки устранения недостатков предоставления КУ - по мере необходимости, а для ликвидации аварий - в любое время, </a:t>
            </a:r>
          </a:p>
          <a:p>
            <a:pPr algn="ctr"/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также требовать допуска гарантирующего поставщика, когда обязанность по установке ПУ ЭЭ возложена на гарантирующего поставщика, сетевую организацию; </a:t>
            </a:r>
          </a:p>
          <a:p>
            <a:pPr algn="ctr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г) осуществлять не чаще 1 раза в 3 месяца проверку достоверности передаваемых потребителем ИКУ сведений о показаниях ИПУ, распределителей, а также проверку состояния указанных ПУ (не чаще 1 раза в месяц в случае установки указанных ПУ вне помещений и домовладений в месте, доступ ИКУ к которому может быть осуществлен без присутствия потребителя, и в НЖП),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исключением случаев, когда установленный ПУ ЭЭ присоединен к интеллектуальной системе учета ЭЭ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4355468" y="325649"/>
            <a:ext cx="50405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низ 3"/>
          <p:cNvSpPr/>
          <p:nvPr/>
        </p:nvSpPr>
        <p:spPr>
          <a:xfrm>
            <a:off x="4355468" y="764704"/>
            <a:ext cx="50405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4283968" y="3068960"/>
            <a:ext cx="504056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C:\Program Files\Microsoft Office\MEDIA\CAGCAT10\j0293234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43245"/>
            <a:ext cx="782726" cy="57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Program Files\Microsoft Office\MEDIA\CAGCAT10\j0293234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356904" y="36927"/>
            <a:ext cx="782726" cy="57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Program Files\Microsoft Office\MEDIA\CAGCAT10\j0293234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972715" y="5949280"/>
            <a:ext cx="117128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www.tv-mig.ru/upload/iblock/69b/69b332161818fd10afdd68aa0a2f2ac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5499" y="5047901"/>
            <a:ext cx="2798709" cy="153497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32</a:t>
            </a:r>
          </a:p>
          <a:p>
            <a:pPr algn="ctr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имеет право: </a:t>
            </a:r>
          </a:p>
          <a:p>
            <a:pPr algn="ctr"/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г(1)) устанавливать при вводе ПУ в эксплуатацию/ при последующих плановых (внеплановых) проверках ПУ на ИПУ ЭЭ, ХВ и ГВ, ТЭ контрольные пломбы и индикаторы антимагнитных пломб, а также пломбы и устройства, позволяющие фиксировать факт несанкционированного вмешательства в работу ПУ,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исключением случаев, когда обязанность по установке ПУ ЭЭ возложена на гарантирующего поставщика, сетевую организацию. При согласовании с лицом, ответственным за установку ПУ ЭЭ, ИКУ вправе устанавливать конструкции, защищающие ПУ ЭЭ от несанкционированного вмешательства в его работу; </a:t>
            </a:r>
          </a:p>
          <a:p>
            <a:pPr algn="ctr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д) приостанавливать / ограничивать подачу потребителю КР,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том числе с использованием соответствующих функций интеллектуальной системы учета ЭЭ; </a:t>
            </a:r>
          </a:p>
          <a:p>
            <a:pPr algn="ctr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е(2)) осуществлять установку и ввод в эксплуатацию ОПУ в МКД, собственники помещений в которых имеют обязанность по оснащению МКД ОПУ ХВ, ГВ, ЭЭ, ТЭ и которые не оснащены такими ПУ,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исключением случаев установки и ввода в эксплуатацию ПУ ЭЭ, в отношении которых выполнение указанных мероприятий возложено на гарантирующего поставщика /сетевую организацию; </a:t>
            </a:r>
          </a:p>
          <a:p>
            <a:pPr algn="ctr"/>
            <a:endParaRPr lang="ru-RU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е(4)) принимать участие во вводе в эксплуатацию ПУ ЭЭ  в случаях, когда обязанность по установке ПУ ЭЭ возложена на гарантирующего поставщика /сетевую организацию; </a:t>
            </a:r>
          </a:p>
        </p:txBody>
      </p:sp>
      <p:pic>
        <p:nvPicPr>
          <p:cNvPr id="7170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65" y="620688"/>
            <a:ext cx="585642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01" y="2924944"/>
            <a:ext cx="585642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1945" y="3789040"/>
            <a:ext cx="585642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65" y="4941168"/>
            <a:ext cx="585642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Program Files\Microsoft Office\MEDIA\CAGCAT10\j0293240.wm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50" y="1"/>
            <a:ext cx="743738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Program Files\Microsoft Office\MEDIA\CAGCAT10\j0293240.wm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364766" y="1"/>
            <a:ext cx="743738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Program Files\Microsoft Office\MEDIA\CAGCAT10\j0293240.wm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316416" y="6165304"/>
            <a:ext cx="743738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низ 2"/>
          <p:cNvSpPr/>
          <p:nvPr/>
        </p:nvSpPr>
        <p:spPr>
          <a:xfrm>
            <a:off x="4355976" y="274340"/>
            <a:ext cx="432048" cy="2743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4355976" y="761281"/>
            <a:ext cx="432048" cy="2743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63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33</a:t>
            </a:r>
          </a:p>
          <a:p>
            <a:pPr algn="ctr"/>
            <a:r>
              <a:rPr lang="ru-RU" sz="1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Потребитель имеет право: </a:t>
            </a:r>
          </a:p>
          <a:p>
            <a:pPr algn="ctr"/>
            <a:endParaRPr lang="ru-RU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sz="17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sz="17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принимать решение об установке ИПУ и обращаться за выполнением действий по установке такого ПУ к лицам, осуществляющим соответствующий вид деятельности, </a:t>
            </a:r>
          </a:p>
          <a:p>
            <a:pPr algn="ctr"/>
            <a:r>
              <a:rPr lang="ru-RU" sz="17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исключением случаев установки и ввода в эксплуатацию ПУ ЭЭ, в отношении которых выполнение указанных мероприятий возложено на гарантирующего поставщика / сетевую организацию; 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endParaRPr lang="ru-RU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и) требовать от ИКУ совершения действий по вводу в эксплуатацию установленного </a:t>
            </a:r>
            <a:r>
              <a:rPr lang="ru-RU" sz="17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потребителем / привлеченным им лицом ИПУ ЭЭ</a:t>
            </a:r>
            <a:r>
              <a:rPr lang="ru-RU" sz="1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даже если такой ПУ по функциональным возможностям отличается от ОПУ, которым оснащен МКД, не позднее месяца, следующего за днем его установки, а также требовать осуществления расчетов размера платы за КУ исходя из показаний ПУ начиная с 1-го числа месяца, следующего за месяцем ввода ПУ в эксплуатацию, </a:t>
            </a:r>
            <a:r>
              <a:rPr lang="ru-RU" sz="17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исключением случаев организации учета ЭЭ в соответствии с п. 80(1) Правил; 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endParaRPr lang="ru-RU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sz="17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к) требовать от ИКУ совершения действий по техническому обслуживанию ИПУ и распределителей в случае, когда ИКУ принял на себя такую обязанность по договору, содержащему положения о предоставлении КУ, </a:t>
            </a:r>
            <a:r>
              <a:rPr lang="ru-RU" sz="17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исключением случаев установки и ввода в эксплуатацию ПУ ЭЭ, в отношении которых выполнение указанных мероприятий возложено на гарантирующего поставщика /сетевую организацию; </a:t>
            </a:r>
            <a:r>
              <a:rPr lang="ru-RU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8194" name="Picture 2" descr="C:\Program Files\Microsoft Office\MEDIA\CAGCAT10\j0301252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0392" y="0"/>
            <a:ext cx="914858" cy="78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Program Files\Microsoft Office\MEDIA\CAGCAT10\j0301252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5496" y="0"/>
            <a:ext cx="914858" cy="78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33</a:t>
            </a:r>
          </a:p>
          <a:p>
            <a:pPr algn="ctr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Потребитель имеет право: </a:t>
            </a:r>
          </a:p>
          <a:p>
            <a:pPr algn="ctr"/>
            <a: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к(1)) при наличии ИПУ ежемесячно снимать его показания и передавать полученные показания ИКУ, не позднее 25-го числа текущего расчетного периода,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исключением случаев, когда установленный и введенный в эксплуатацию ПУ ЭЭ присоединен к интеллектуальной системе учета ЭЭ;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700808"/>
            <a:ext cx="91440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33 </a:t>
            </a:r>
          </a:p>
          <a:p>
            <a:pPr algn="ctr"/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Потребитель имеет право: 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к(6)) требовать от гарантирующего поставщика, сетевой организации совершения действий по оснащению помещения в МКД, ЖД ИПУ ЭЭ, вводу их в эксплуатацию, а также их поверке, замене и техническому обслуживанию; 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endParaRPr lang="ru-RU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к(7)) требовать от гарантирующего поставщика, сетевой организации в случаях, когда обязанность по установке ПУ ЭЭ возложена на указанные организации, проверки состояния ИПУ в срок, не превышающий: 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endParaRPr lang="ru-RU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- 15 рабочих дней со дня получения ИКУ от потребителя заявления о необходимости проведения такой проверки в отношении его ПУ в случае, когда ИКУ является гарантирующий поставщик и указанный ПУ установлен им; 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endParaRPr lang="ru-RU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- 15 рабочих дней со дня получения гарантирующим поставщиком (сетевой организацией) заявления потребителя от ИКУ, при этом ИКУ обязан уведомить потребителя, направившего такое заявление, о его переадресации гарантирующему поставщику (сетевой организации), при этом указанное заявление должно быть переадресовано не позднее одного рабочего дня со дня его получения ИКУ</a:t>
            </a:r>
          </a:p>
        </p:txBody>
      </p:sp>
      <p:pic>
        <p:nvPicPr>
          <p:cNvPr id="9218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294" y="0"/>
            <a:ext cx="782727" cy="57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342292" y="2972"/>
            <a:ext cx="782727" cy="57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515634" y="6381328"/>
            <a:ext cx="628365" cy="46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 34</a:t>
            </a:r>
          </a:p>
          <a:p>
            <a:pPr algn="ctr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Потребитель обязан: </a:t>
            </a:r>
          </a:p>
          <a:p>
            <a:pPr algn="ctr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г) в целях учета потребленных КУ использовать ОПУ, ИПУ, распределители утвержденного типа, соответствующие требованиям законодательства РФ об обеспечении единства измерений, требованиям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раздела VII Правил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прошедшие поверку;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г(1)) в целях учета потребленных КУ использовать ОПУ, установленные ИКУ/иной организацией, которая в соответствии с ФЗ «Об энергосбережении»,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ФЗ «Об электроэнергетике»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обязана осуществить оснащение МКД ОПУ ХВ, ГВ, ЭЭ и ТЭ в случае, если собственниками помещений в МКД не исполнена установленная законодательством РФ обязанность по оснащению МКД ОПУ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г(2)) сохранять установленные ИКУ,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гарантирующим поставщиком / сетевой организацией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вводе ПУ в эксплуатацию / при последующих плановых (внеплановых) проверках ПУ на ИПУ ЭЭ, ХВ и ГВ, ТЭ контрольные пломбы и индикаторы антимагнитных пломб, а также пломбы и устройства, позволяющие фиксировать факт несанкционированного вмешательства в работу ПУ,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конструкции, защищающие ПУ ЭЭ от несанкционированного вмешательства в его работу;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10242" name="Picture 2" descr="C:\Program Files\Microsoft Office\MEDIA\CAGCAT10\j0293240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40" y="8275"/>
            <a:ext cx="979811" cy="72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Program Files\Microsoft Office\MEDIA\CAGCAT10\j0293240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164189" y="0"/>
            <a:ext cx="979811" cy="72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fb.ru/misc/i/gallery/41272/163485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0036" y="5262979"/>
            <a:ext cx="3187179" cy="1479944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447" y="0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34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Потребитель обязан: </a:t>
            </a:r>
          </a:p>
          <a:p>
            <a:pPr algn="ctr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ж) допускать ИКУ в занимаемое ЖП/ЖД для снятия показаний ИПУ и распределителей, проверки их состояния, факта их наличия / отсутствия, а также достоверности переданных потребителем исполнителю сведений о показаниях таких ПУ и распределителей в заранее согласованное в порядке, указанном в П. 85 Правил, время, но не чаще 1 раза в 3 месяца,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исключением случаев, если установленный и введенный в эксплуатацию ПУ присоединен к интеллектуальной системе учета ЭЭ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ctr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ж(1)) допускать представителей гарантирующего поставщика, сетевой организации в занимаемое помещение в МКД / ЖД для установки, ввода в эксплуатацию, поверки, обслуживания и проверки состояния ИПУ ЭЭ, а также присоединения ПУ к интеллектуальной системе учета ЭЭ, а также обеспечивать сохранность указанных ПУ со дня подписания акта о вводе ПУ ЭЭ в эксплуатацию;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20563" y="3861048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35</a:t>
            </a:r>
          </a:p>
          <a:p>
            <a:pPr algn="ctr"/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Потребитель не вправе: </a:t>
            </a:r>
          </a:p>
          <a:p>
            <a:pPr algn="ctr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г) самовольно нарушать пломбы на ПУ и в местах их подключения (крепления)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/конструкции, защищающие ПУ от несанкционированного вмешательства в его работу, </a:t>
            </a:r>
            <a: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демонтировать ПУ и осуществлять несанкционированное вмешательство в работу указанных ПУ,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также в работу оборудования / программных средств, входящих в состав интеллектуальной системы учета ЭЭ, использовать оборудование и иные технические устройства / программные средства, позволяющие искажать показания ПУ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4339419" y="527001"/>
            <a:ext cx="504056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4299409" y="4437112"/>
            <a:ext cx="504056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6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9669" y="12423"/>
            <a:ext cx="683768" cy="65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1072" y="6162973"/>
            <a:ext cx="683768" cy="65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7128" y="12423"/>
            <a:ext cx="683768" cy="65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4624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Пункт 39</a:t>
            </a:r>
          </a:p>
          <a:p>
            <a:pPr algn="ctr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при расчете размера платы за КУ применению подлежит </a:t>
            </a:r>
            <a:r>
              <a:rPr lang="ru-RU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двухставочный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дифференцированный по зонам суток </a:t>
            </a:r>
            <a:r>
              <a:rPr lang="ru-RU" sz="1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тариф (цена), то ИКУ в целях расчета постоянной составляющей платы обязан рассчитать в порядке согласно приложению N 2 приходящееся на каждое ЖП/НЖП в МКД количество единиц той постоянной величины (мощность, нагрузка и т.д.), которая установлена законодательством РФ о государственном регулировании тарифов для расчета постоянной составляющей платы.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420888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42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Когда обязанность по установке ПУ ЭЭ возложена на гарантирующего поставщика, сетевую организацию,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указанные повышающие коэффициенты не применяются.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378904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УТРАТИЛ СИЛУ - абзац 2 пункта 44</a:t>
            </a:r>
          </a:p>
          <a:p>
            <a:pPr algn="ctr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Начисления за ОДН при НСУ, если способ управления не выбран/ не реализован больше не ограничены Н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4283968" y="404664"/>
            <a:ext cx="539552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4306888" y="2774498"/>
            <a:ext cx="539552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4151065" y="4074170"/>
            <a:ext cx="539552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0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-27384"/>
            <a:ext cx="76891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318790" y="0"/>
            <a:ext cx="76891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306661" y="6162600"/>
            <a:ext cx="76891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luxury-house.org/wp-content/uploads/wx1080-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4886424"/>
            <a:ext cx="2569986" cy="1751398"/>
          </a:xfrm>
          <a:prstGeom prst="rect">
            <a:avLst/>
          </a:prstGeom>
          <a:noFill/>
          <a:ln w="190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2794" y="44624"/>
            <a:ext cx="8640960" cy="369332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Правила содержания общего имущества (ПП РФ № 491) 	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476672"/>
            <a:ext cx="9144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7</a:t>
            </a:r>
          </a:p>
          <a:p>
            <a:pPr algn="ct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состав ОИ </a:t>
            </a:r>
          </a:p>
          <a:p>
            <a:pPr algn="ctr"/>
            <a:endParaRPr lang="ru-RU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включается </a:t>
            </a:r>
          </a:p>
          <a:p>
            <a:pPr algn="ctr"/>
            <a:endParaRPr lang="ru-RU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интеллектуальная система учета ЭЭ, в том числе ОПУ, обеспечивающие возможность их присоединения к интеллектуальным системам учета ЭЭ, обязанность по приобретению, установке, замене, допуску в эксплуатацию, а также последующей эксплуатации которых возлагается на гарантирующих поставщиков ЭЭ в соответствии с ФЗ «Об электроэнергетике». 	</a:t>
            </a:r>
          </a:p>
        </p:txBody>
      </p:sp>
      <p:sp>
        <p:nvSpPr>
          <p:cNvPr id="2" name="Стрелка вниз 1"/>
          <p:cNvSpPr/>
          <p:nvPr/>
        </p:nvSpPr>
        <p:spPr>
          <a:xfrm>
            <a:off x="4283968" y="836712"/>
            <a:ext cx="576064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4319042" y="1340768"/>
            <a:ext cx="576064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4330849" y="1902316"/>
            <a:ext cx="576064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6512" y="3645024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10</a:t>
            </a:r>
          </a:p>
          <a:p>
            <a:pPr algn="ct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 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должно содержаться в состоянии, подразумевающем обеспечение установки и ввода в эксплуатацию ОПУ, а также их надлежащей эксплуатации (осмотры, техническое обслуживание, поверка ПУ и т.д.) </a:t>
            </a:r>
          </a:p>
          <a:p>
            <a:pPr algn="ctr"/>
            <a:endParaRPr lang="ru-RU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исключением случаев, когда обязанность по установке и вводу в эксплуатацию ПУ ЭЭ возложена на гарантирующего поставщика в соответствии с ФЗ «Об электроэнергетике».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4330849" y="4005064"/>
            <a:ext cx="576064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4283968" y="5373216"/>
            <a:ext cx="576064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t-i.ru/media/cache/61/43/6143dfb9c8c601d038e532dda42a9e4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738" y="478185"/>
            <a:ext cx="1951367" cy="1568147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oblast45.ru/uploads/publications/images/1225/big/2bd859baf4bef9dadc8a21af84f65e1b8ec79ab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2226" y="461606"/>
            <a:ext cx="2535561" cy="158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7384"/>
            <a:ext cx="914400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59</a:t>
            </a:r>
          </a:p>
          <a:p>
            <a:pPr algn="ctr"/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Плата за КУ, предоставленную потребителю в ЖП/НЖП за расчетный период, определяется исходя из рассчитанного среднемесячного объема потребления КР потребителем, определенного по показаниям ИПУ за период не менее 6 месяцев, а если период работы ПУ составил меньше 6 месяцев, - то за фактический период работы прибора учета, но не менее 3 месяцев, в следующих случаях и за указанные расчетные периоды: </a:t>
            </a:r>
          </a:p>
          <a:p>
            <a:pPr algn="ctr"/>
            <a:endParaRPr lang="ru-RU" sz="13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3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а) в случае выхода из строя / утраты ранее введенного в эксплуатацию ИПУ / истечения срока его эксплуатации, определяемого периодом времени до очередной поверки, - начиная с даты, когда наступили указанные события, а если дату установить невозможно, - то начиная с расчетного периода, в котором наступили указанные события, до даты, когда был возобновлен учет КР путем введения в эксплуатацию соответствующего установленным требованиям индивидуального, общего (квартирного), комнатного ПУ, но не более 3 расчетных периодов подряд для ЖП и не более 2 расчетных периодов подряд для НЖП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(за исключением КУ по ЭСН в предусмотренных п. 80(1) Правил случаях); </a:t>
            </a:r>
          </a:p>
          <a:p>
            <a:pPr algn="ctr"/>
            <a:endParaRPr lang="ru-RU" sz="13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3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б) в случае непредставления потребителем показаний ИПУ за расчетный период в сроки, установленные Правилами, / договором, содержащим положения о предоставлении КУ, /решением ОСС помещений в МКД, - начиная с расчетного периода, за который потребителем не представлены показания ПУ до расчетного периода (включительно), за который потребитель представил ИКУ показания ПУ, но не более 3 расчетных периодов подряд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(за исключением КУ по ЭСН в предусмотренных п. 80(1) Правил случаях); </a:t>
            </a:r>
          </a:p>
          <a:p>
            <a:pPr algn="ctr"/>
            <a:endParaRPr lang="ru-RU" sz="13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г) в отношении КУ по ЭСН в предусмотренных разделом VII Правил случаях, когда обязанность по установке ИПУ возлагается на гарантирующего поставщика в случае выхода из строя / утраты ранее введенного в эксплуатацию ИПУ / истечения срока его эксплуатации, определяемого периодом времени до очередной поверки, / в случае непредставления показаний такого прибора учета за расчетный период в сроки, установленные Правилами, </a:t>
            </a:r>
          </a:p>
          <a:p>
            <a:pPr algn="ctr"/>
            <a:endParaRPr lang="ru-RU" sz="13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начиная с даты, когда наступили указанные события, а если дату установить невозможно, то начиная с расчетного периода, в котором наступили указанные события, до даты, когда был возобновлен учет КР путем введения в эксплуатацию соответствующего установленным требованиям ИПУ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4427984" y="1196752"/>
            <a:ext cx="432048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низ 3"/>
          <p:cNvSpPr/>
          <p:nvPr/>
        </p:nvSpPr>
        <p:spPr>
          <a:xfrm>
            <a:off x="4364360" y="2803580"/>
            <a:ext cx="432048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4427984" y="4005064"/>
            <a:ext cx="432048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4427984" y="5229200"/>
            <a:ext cx="432048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4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0836" y="5877272"/>
            <a:ext cx="918972" cy="88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42908" y="0"/>
            <a:ext cx="94297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60(3)</a:t>
            </a:r>
          </a:p>
          <a:p>
            <a:pPr algn="ctr"/>
            <a:endParaRPr lang="ru-RU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случае двукратного </a:t>
            </a:r>
            <a:r>
              <a:rPr lang="ru-RU" sz="16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недопуска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потребителем в занимаемое им ЖП/НЖП представителей гарантирующего поставщика для установки ИПУ, общих (квартирных) ПУ ЭЭ, ввода их в эксплуатацию, проверки состояния установленных и введенных в эксплуатацию ПУ, а также для проведения работ по обслуживанию ПУ и их подключения к интеллектуальной системе учета ЭЭ </a:t>
            </a:r>
          </a:p>
          <a:p>
            <a:pPr algn="ctr"/>
            <a:endParaRPr lang="ru-RU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плата за КУ по ЭСН рассчитывается исходя из Н с применением к стоимости повышающего коэффициента, величина которого принимается равной 1,5, начиная с расчетного периода, когда гарантирующим поставщиком был составлен повторный акт об отказе в допуске к ПУ и месту установки ПУ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512" y="3284984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80</a:t>
            </a:r>
          </a:p>
          <a:p>
            <a:pPr algn="ctr"/>
            <a:endParaRPr lang="ru-RU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Начиная с 01.01.2022 допуску в эксплуатацию подлежат ОПУ, ИПУ ЭЭ, соответствующие Правилам предоставления доступа к минимальному набору функций интеллектуальных систем учета ЭЭ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4399410" y="260648"/>
            <a:ext cx="432048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4427984" y="3573016"/>
            <a:ext cx="432048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4399410" y="1767880"/>
            <a:ext cx="432048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8" name="Picture 2" descr="http://clipart-library.com/new_gallery/186-1861492_vector-illustration-of-house-with-anthropomorphic-cartoon-huser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533" y="4509119"/>
            <a:ext cx="2134811" cy="180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thumbs.dreamstime.com/z/%D1%81%D1%82%D1%80%D0%B0%D0%BD%D0%B8%D1%86%D0%B0-%D0%B4%D0%BE%D0%BC%D0%B0-%D0%BA%D1%80%D0%B0%D1%81%D1%8F-%D0%B4%D0%BB%D1%8F-%D0%B4%D0%B5%D1%82%D0%B5%D0%B9-%D0%BA%D0%BD%D0%B8%D0%B6%D0%BA%D0%B0-%D1%80%D0%B0%D1%81%D0%BA%D1%80%D0%B0%D1%81%D0%BA%D0%B0-%D0%B2%D0%B7%D1%80%D0%BE%D1%81%D0%BB%D0%BE%D0%B3%D0%BE-%D0%B8-%D0%B1%D0%BE%D0%BB%D0%B5%D0%B5-15020894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01642" y="4509119"/>
            <a:ext cx="2162846" cy="215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forex-images.mt5.com/humor/348cc55cd36cecfcb0a4a9ba2ba6db1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4680381"/>
            <a:ext cx="2055528" cy="1981015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82</a:t>
            </a:r>
          </a:p>
          <a:p>
            <a:pPr algn="ctr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 обязан: </a:t>
            </a:r>
          </a:p>
          <a:p>
            <a:pPr algn="ctr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а) проводить проверки состояния установленных и введенных в эксплуатацию ИПУ </a:t>
            </a:r>
            <a:r>
              <a:rPr lang="ru-RU" sz="1600" b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</a:t>
            </a:r>
            <a:r>
              <a:rPr lang="ru-RU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распределителей, факта их наличия / отсутствия,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исключением случаев, если ПУ ЭЭ установлен начиная с 01.07.2020. В отношении ПУ ЭЭ, установленных </a:t>
            </a:r>
            <a:r>
              <a:rPr lang="ru-RU" sz="16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01.07.2020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проверки таких ПУ проводятся гарантирующим поставщиком, сетевой организацией; </a:t>
            </a:r>
          </a:p>
          <a:p>
            <a:pPr algn="ctr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б) проводить проверки достоверности представленных потребителями сведений о показаниях ИПУ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распределителей путем сверки их с показаниями соответствующего ПУ на момент проверки (в случаях, когда снятие показаний осуществляют потребители),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том числе до присоединения к интеллектуальной системе учета ЭЭ в порядке, предусмотренном Правилами предоставления доступа к минимальному набору функций интеллектуальных систем учета ЭЭ, ПУ ЭЭ, установленного гарантирующим поставщиком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4319972" y="332656"/>
            <a:ext cx="50405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низ 3"/>
          <p:cNvSpPr/>
          <p:nvPr/>
        </p:nvSpPr>
        <p:spPr>
          <a:xfrm>
            <a:off x="4355976" y="836712"/>
            <a:ext cx="50405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4" name="Picture 4" descr="https://cache3.youla.io/files/images/360_360/5c/e1/5ce1c8bc76bdc21e406b85a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5608" y="4031873"/>
            <a:ext cx="2420888" cy="242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res.cloudinary.com/aem/image/upload/v1488493846/howto/kak-podklyuchit-schetchik-elektroenergii/kak-podklyuchit-schetchik-elektroenergii-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4031873"/>
            <a:ext cx="2592288" cy="2648371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s://img.improuse.com/2/safe_image.php?d=AQDpVSaaslr-9yI1&amp;url=https%3A%2F%2Fcdn.lifehacker.ru%2Fwp-content%2Fuploads%2F2016%2F11%2Felecticity_1511876502-1024x512.jpg&amp;_nc_hash=AQAzL02Cp5ezg2w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8559" y="4417637"/>
            <a:ext cx="3465649" cy="1876841"/>
          </a:xfrm>
          <a:prstGeom prst="rect">
            <a:avLst/>
          </a:prstGeom>
          <a:noFill/>
          <a:ln w="28575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Пункт 80(1)</a:t>
            </a:r>
          </a:p>
          <a:p>
            <a:pPr algn="ctr"/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Установка и эксплуатация ИПУ ЭЭ в МКД, а также эксплуатация ОПУ, за исключением случаев организации учета ЭЭ в НЖП МКД, ЭСН которых осуществляется без использования ОИ, осуществляются гарантирующим поставщиком в соответствии с законодательством РФ об электроэнергетике с учетом Правил</a:t>
            </a:r>
          </a:p>
          <a:p>
            <a:pPr algn="ctr"/>
            <a:endParaRPr lang="ru-RU" sz="13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учета потребляемой ЭЭ подлежат использованию ПУ класса точности, соответствующего требованиям Правил предоставления доступа к минимальному набору функций интеллектуальных систем учета ЭЭ</a:t>
            </a:r>
          </a:p>
          <a:p>
            <a:pPr algn="ctr"/>
            <a:endParaRPr lang="ru-RU" sz="13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31.12.2021 допускается установка гарантирующими поставщиками ПУ, реализующих в полном объеме функции, предусмотренные требованиями Правил предоставления доступа к минимальному набору функций интеллектуальных систем учета ЭЭ</a:t>
            </a:r>
          </a:p>
          <a:p>
            <a:pPr algn="ctr"/>
            <a:endParaRPr lang="ru-RU" sz="13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Используемые поверенные приборы, не соответствующие требованиям, указанным в настоящем пункте, могут быть использованы вплоть до истечения срока эксплуатации / до выхода таких ПУ из строя или их утраты</a:t>
            </a:r>
          </a:p>
          <a:p>
            <a:pPr algn="ctr"/>
            <a:endParaRPr lang="ru-RU" sz="13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Собственник помещения в МКД, ЖД обязан обеспечить сохранность и целостность ПУ ЭЭ, включая пломбы и знаки визуального контроля, а также иного оборудования, входящего в состав интеллектуальной системы учета ЭЭ, установленного внутри такого помещения / дома и нести перед гарантирующим поставщиком / сетевой организацией ответственность за убытки, причиненные неисполнением этой обязанности. </a:t>
            </a:r>
          </a:p>
          <a:p>
            <a:pPr algn="ctr"/>
            <a:endParaRPr lang="ru-RU" sz="13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Гарантирующие поставщики обязаны обеспечить сохранность и целостность ИПУ ЭЭ, установленных ими в отношении ЖП/НЖП и находящихся вне границ таких помещений МКД, ЭСН которых осуществляется с использованием ОИ в МКД. </a:t>
            </a:r>
          </a:p>
          <a:p>
            <a:pPr algn="ctr"/>
            <a:endParaRPr lang="ru-RU" sz="13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Собственники (пользователи) ЖП/НЖП МКД, ЖД, лица, ответственные за содержание ОИ МКД, не вправе по своему усмотрению демонтировать ПУ ЭЭ, ограничивать к ним доступ, вмешиваться в работу каналов удаленного сбора, обработки и передачи показаний ПУ, в любой иной форме препятствовать их использованию для обеспечения и осуществления контроля коммерческого учета ЭЭ, в том числе проведению проверок целостности и корректности работы таких ПУ</a:t>
            </a:r>
          </a:p>
        </p:txBody>
      </p:sp>
      <p:pic>
        <p:nvPicPr>
          <p:cNvPr id="16386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305778" y="6237310"/>
            <a:ext cx="736423" cy="62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451880" y="836712"/>
            <a:ext cx="51260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011720" y="1556792"/>
            <a:ext cx="51260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220072" y="2398254"/>
            <a:ext cx="368592" cy="31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419872" y="3031019"/>
            <a:ext cx="440600" cy="37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051720" y="4221088"/>
            <a:ext cx="440600" cy="37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5013176"/>
            <a:ext cx="440600" cy="37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0297"/>
            <a:ext cx="9144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80(2)</a:t>
            </a:r>
          </a:p>
          <a:p>
            <a:pPr algn="ctr"/>
            <a:r>
              <a:rPr lang="ru-RU" sz="1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Установка ИПУ ЭЭ в МКД должна быть осуществлена гарантирующим поставщиком не позднее 6 месяцев: </a:t>
            </a:r>
          </a:p>
          <a:p>
            <a:pPr algn="ctr"/>
            <a:endParaRPr lang="ru-RU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 даты истечения интервала между поверками / срока эксплуатации ПУ, если соответствующая дата установлена в договоре энергоснабжения; </a:t>
            </a:r>
          </a:p>
          <a:p>
            <a:pPr algn="ctr"/>
            <a:endParaRPr lang="ru-RU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 даты получения обращения потребителя /ИКУ, если обращение потребителя поступило ИКУ, об истечении интервала между поверками, срока эксплуатации, о выходе ПУ ЭЭ из строя и его неисправности; </a:t>
            </a:r>
          </a:p>
          <a:p>
            <a:pPr algn="ctr"/>
            <a:endParaRPr lang="ru-RU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 даты выявления истечения срока интервала между поверками, срока эксплуатации, неисправности ПУ ЭЭ в ходе проведения его проверки / с даты получения обращения от ИКУ, если проверки проводились ИКУ. </a:t>
            </a:r>
          </a:p>
          <a:p>
            <a:pPr algn="ctr"/>
            <a:endParaRPr lang="ru-RU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случае нарушения гарантирующим поставщиком обязанностей по установке, замене и допуску к эксплуатации ПУ ЭЭ стоимость КУ по ЭСН, предоставляемых потребителю, в отношении которого нарушены соответствующие обязанности, снижается на величину, равную 20% стоимости КУ по ЭСН за каждый месяц со дня получения претензии от потребителя, в том числе через ИКУ до даты ввода ПУ ЭЭ в эксплуатацию </a:t>
            </a:r>
          </a:p>
          <a:p>
            <a:pPr algn="ctr"/>
            <a:endParaRPr lang="ru-RU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Начиная с 4-го месяца со дня получения претензии от потребителя о неисполнении соответствующих обязанностей гарантирующим поставщиком / сетевой организацией величина снижения стоимости КУ по ЭСН составляет 40 % стоимости таких услуг вплоть до даты ввода ПУ ЭЭ в эксплуатацию. </a:t>
            </a:r>
          </a:p>
          <a:p>
            <a:pPr algn="ctr"/>
            <a:endParaRPr lang="ru-RU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стоимости КУ не применяется и не учитывается при расчете стоимости услуг по передаче ЭЭ по договору на оказание таких услуг, стоимости ЭЭ по договору энергоснабжения в случае, если гарантирующий поставщик или сетевая организация не были допущены до мест установки ПУ ЭЭ</a:t>
            </a:r>
          </a:p>
        </p:txBody>
      </p:sp>
      <p:pic>
        <p:nvPicPr>
          <p:cNvPr id="17410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24" y="6213321"/>
            <a:ext cx="647899" cy="62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6456" y="449908"/>
            <a:ext cx="476349" cy="45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6962" y="1124744"/>
            <a:ext cx="476349" cy="45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1988840"/>
            <a:ext cx="476349" cy="45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2788711"/>
            <a:ext cx="476349" cy="45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4149080"/>
            <a:ext cx="476349" cy="45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5157192"/>
            <a:ext cx="476349" cy="45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6512" y="37792"/>
            <a:ext cx="9144000" cy="6055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81</a:t>
            </a:r>
          </a:p>
          <a:p>
            <a:pPr algn="ctr"/>
            <a:r>
              <a:rPr lang="ru-RU" sz="155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Оснащение ЖП/НЖП ПУ, ввод установленных ПУ в эксплуатацию, их надлежащая техническая эксплуатация, сохранность и своевременная замена должны быть обеспечены собственником ЖП/НЖП, </a:t>
            </a:r>
            <a:r>
              <a:rPr lang="ru-RU" sz="155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исключением случаев, предусмотренных п. 80(1) Правил. </a:t>
            </a:r>
          </a:p>
          <a:p>
            <a:pPr algn="ctr"/>
            <a:r>
              <a:rPr lang="ru-RU" sz="155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Ввод установленного ПУ в эксплуатацию осуществляется ИКУ в том числе на основании заявки собственника ЖП/НЖП, поданной ИКУ, </a:t>
            </a:r>
            <a:r>
              <a:rPr lang="ru-RU" sz="155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исключением случаев, предусмотренных п. 80(1) Правил. </a:t>
            </a:r>
          </a:p>
          <a:p>
            <a:pPr algn="ctr"/>
            <a:endParaRPr lang="ru-RU" sz="155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55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случаях, предусмотренных п. 80(1) Правил, ввод ПУ ЭЭ в эксплуатацию осуществляется гарантирующим поставщиком, при этом потребитель и ИКУ вправе принять участие во вводе такого ПУ ЭЭ в эксплуатацию по их желанию. В случае установки ПУ ЭЭ  вне ЖП/НЖП потребитель вправе принять участие во вводе ПУ ЭЭ в эксплуатацию </a:t>
            </a:r>
          </a:p>
          <a:p>
            <a:pPr algn="ctr"/>
            <a:endParaRPr lang="ru-RU" sz="155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55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случаях, предусмотренных п. 80(1) Правил, гарантирующий поставщик направляет исполнителю и потребителю уведомление о дате и времени ввода прибора учета э/энергии в эксплуатацию. </a:t>
            </a:r>
          </a:p>
          <a:p>
            <a:pPr algn="ctr"/>
            <a:endParaRPr lang="ru-RU" sz="15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55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Установленный ПУ должен быть введен в эксплуатацию не позднее месяца, следующего за датой его установки. При этом ИКУ обязан начиная с 1-го числа месяца, следующего за месяцем ввода ПУ в эксплуатацию, осуществлять расчет размера платы за соответствующий вид КУ исходя из показаний введенного в эксплуатацию прибора учета. </a:t>
            </a:r>
          </a:p>
          <a:p>
            <a:pPr algn="ctr"/>
            <a:endParaRPr lang="ru-RU" sz="155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55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случаях, предусмотренных п. 80(1) Правил, ПУ ЭЭ вводится в эксплуатацию не позднее месяца со дня его установки. </a:t>
            </a:r>
            <a:r>
              <a:rPr lang="ru-RU" sz="15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18434" name="Picture 2" descr="C:\Program Files\Microsoft Office\MEDIA\CAGCAT10\j0286068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36" y="0"/>
            <a:ext cx="432048" cy="64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Program Files\Microsoft Office\MEDIA\CAGCAT10\j0286068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1942" y="5949280"/>
            <a:ext cx="504056" cy="75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Program Files\Microsoft Office\MEDIA\CAGCAT10\j0286068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4239" y="37792"/>
            <a:ext cx="504056" cy="75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4624"/>
            <a:ext cx="842493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81(1)</a:t>
            </a:r>
          </a:p>
          <a:p>
            <a:pPr algn="ct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и потребитель вправе согласовать с гарантирующим поставщиком иные дату и время ввода в эксплуатацию ПУ ЭЭ, </a:t>
            </a:r>
          </a:p>
          <a:p>
            <a:pPr algn="ctr"/>
            <a:endParaRPr lang="ru-RU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направив предложение гарантирующему поставщику в течение 3 рабочих дней со дня получения уведомления от гарантирующего поставщика. </a:t>
            </a:r>
          </a:p>
          <a:p>
            <a:pPr algn="ctr"/>
            <a:endParaRPr lang="ru-RU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случае если для установки и ввода в эксплуатацию ПУ ЭЭ, а также для его присоединения к интеллектуальной системе учета ЭЭ требуется допуск в ЖП/</a:t>
            </a:r>
            <a:r>
              <a:rPr lang="ru-RU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НЖПв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МКД, </a:t>
            </a:r>
          </a:p>
          <a:p>
            <a:pPr algn="ctr"/>
            <a:endParaRPr lang="ru-RU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потребитель обязан обеспечить допуск гарантирующему поставщику в такое помещение в согласованный срок.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4427984" y="332656"/>
            <a:ext cx="432048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низ 3"/>
          <p:cNvSpPr/>
          <p:nvPr/>
        </p:nvSpPr>
        <p:spPr>
          <a:xfrm>
            <a:off x="4355976" y="1268760"/>
            <a:ext cx="576064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4427984" y="3429000"/>
            <a:ext cx="540060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458" name="Picture 2" descr="http://i.mycdn.me/i?r=AzEPZsRbOZEKgBhR0XGMT1Rkiyam-mgcYSAmT3IK38-5KqaKTM5SRkZCeTgDn6uOyic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0928" y="4303723"/>
            <a:ext cx="2998208" cy="2350159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ds04.infourok.ru/uploads/ex/0d2c/00094873-b3b6624a/img26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4321979"/>
            <a:ext cx="2376264" cy="211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s://cordismed.ru/image/catalog/blog_service/cordis-pre-diag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1960" y="4321978"/>
            <a:ext cx="2331902" cy="233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0"/>
            <a:ext cx="903649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81(2)</a:t>
            </a:r>
          </a:p>
          <a:p>
            <a:pPr algn="ctr"/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ИКУ не явился в предложенные в заявке дату и время для осуществления ввода ПУ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эксплуатацию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(а в случаях, предусмотренных п. 80(1) Правил, потребитель и ИКУ не явились в указанные в уведомлении дату и время), </a:t>
            </a:r>
            <a:r>
              <a:rPr lang="ru-RU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(или) предложенные ИКУ </a:t>
            </a:r>
          </a:p>
          <a:p>
            <a:pPr algn="ct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новые дата и время были позднее сроков, установленных п. 81(1) Правил </a:t>
            </a:r>
            <a:br>
              <a:rPr lang="ru-RU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(а в случаях, предусмотренных п. 80(1) Правил, потребитель и ИКУ не согласовали с гарантирующим поставщиком иные дату и время проведения ввода в эксплуатацию ПУ ЭЭ), </a:t>
            </a:r>
          </a:p>
          <a:p>
            <a:pPr algn="ctr"/>
            <a:endParaRPr lang="ru-RU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считается введенным в эксплуатацию с даты направления в адрес ИКУ заявки, отвечающей требованиям, установленным п. 81 Правил </a:t>
            </a:r>
          </a:p>
          <a:p>
            <a:pPr algn="ctr"/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(а в случаях, предусмотренных п. 80(1) Правил, с даты, указанной в уведомлении), </a:t>
            </a:r>
          </a:p>
          <a:p>
            <a:pPr algn="ctr"/>
            <a:endParaRPr lang="ru-RU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 этой даты его показания учитываются при определении объема потребления КУ	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1187624" y="1268760"/>
            <a:ext cx="64807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низ 3"/>
          <p:cNvSpPr/>
          <p:nvPr/>
        </p:nvSpPr>
        <p:spPr>
          <a:xfrm>
            <a:off x="6516216" y="2636912"/>
            <a:ext cx="504056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2555776" y="4005064"/>
            <a:ext cx="504056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482" name="Picture 2" descr="http://prozkh.ru/wp-content/uploads/2020/01/origina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0923" y="5078312"/>
            <a:ext cx="3329658" cy="1664829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5078313"/>
            <a:ext cx="2101229" cy="144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https://thumbs.dreamstime.com/b/%D1%81%D1%87%D0%B5%D1%82%D1%87%D0%B8%D0%BA-3189403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0965" y="4895811"/>
            <a:ext cx="1709467" cy="181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0"/>
            <a:ext cx="8280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81(3)</a:t>
            </a:r>
          </a:p>
          <a:p>
            <a:pPr algn="ctr"/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случае выполнения монтажа ПУ  ИКУ ввод в эксплуатацию осуществляется ИКУ путем оформления и подписания акта ввода ПУ в эксплуатацию, предусмотренного п. 81(6) Правил, 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исключением случаев, предусмотренных п. 80(1) Правил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5516" y="1916832"/>
            <a:ext cx="878497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81(6)</a:t>
            </a:r>
          </a:p>
          <a:p>
            <a:pPr algn="ctr"/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результатам проверки ПУ ИКУ,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в случаях, предусмотренных п. 80(1) Правил, - гарантирующий поставщик, сетевая организация </a:t>
            </a:r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оформляют акт ввода ПУ в эксплуатацию, в котором указываются: </a:t>
            </a:r>
          </a:p>
          <a:p>
            <a:pPr algn="ctr"/>
            <a:endParaRPr lang="ru-RU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ж) характеристики соответствия пломб </a:t>
            </a:r>
            <a:r>
              <a:rPr lang="ru-RU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поверителя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оттиску в свидетельстве о поверке и (или) записи в паспорте (формуляре) средства измерений и место установки контрольных пломб и знаков визуального контроля, установленных на день начала проверки, а также вновь установленных (если они менялись в ходе проверки); </a:t>
            </a:r>
          </a:p>
          <a:p>
            <a:pPr algn="ctr"/>
            <a:endParaRPr lang="ru-RU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з) результат проверки; </a:t>
            </a:r>
          </a:p>
          <a:p>
            <a:pPr algn="ctr"/>
            <a:endParaRPr lang="ru-RU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и) информация о присоединении ПУ ЭЭ к интеллектуальной системе учета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4355976" y="404664"/>
            <a:ext cx="50405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4355976" y="2276872"/>
            <a:ext cx="50405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4480942" y="3356992"/>
            <a:ext cx="50405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4577333" y="5085184"/>
            <a:ext cx="50405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4577333" y="5589240"/>
            <a:ext cx="50405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506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10" y="28643"/>
            <a:ext cx="840287" cy="61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303713" y="28643"/>
            <a:ext cx="840287" cy="61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697" y="1606878"/>
            <a:ext cx="840287" cy="61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0014" y="3047038"/>
            <a:ext cx="840287" cy="61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4939083"/>
            <a:ext cx="840287" cy="61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297" y="5143897"/>
            <a:ext cx="840287" cy="61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1783" y="6188421"/>
            <a:ext cx="840287" cy="61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96" y="299621"/>
            <a:ext cx="9001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81(7)</a:t>
            </a:r>
          </a:p>
          <a:p>
            <a:pPr algn="ctr"/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 ввода ПУ в эксплуатацию составляется в 2 экземплярах и подписывается потребителем и представителями ИКУ, принимавшими участие в процедуре ввода ПУ в эксплуатацию, </a:t>
            </a:r>
          </a:p>
          <a:p>
            <a:pPr algn="ctr"/>
            <a:endParaRPr lang="ru-RU" b="1" u="sng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в случаях, предусмотренных п. 80(1) Правил, составляется в 3 экземплярах и подписывается потребителем, представителями ИКУ и гарантирующим поставщиком / сетевой организацией и при условии, что такие лица принимали участие в процедуре ввода ПУ ЭЭ в эксплуатацию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108520" y="3402866"/>
            <a:ext cx="9036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81(8)</a:t>
            </a:r>
          </a:p>
          <a:p>
            <a:pPr algn="ct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 подписанием акта ввода ПУ в эксплуатацию (при отсутствии оснований для отказа ввода) представитель ИКУ осуществляет установку контрольных пломб на приборе учета, </a:t>
            </a:r>
          </a:p>
          <a:p>
            <a:pPr algn="ctr"/>
            <a:endParaRPr lang="ru-RU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в случаях, предусмотренных п. 80(1) Правил, - контрольная пломба на ПУ ЭЭ устанавливается гарантирующим поставщиком, сетевой организацией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4355976" y="692696"/>
            <a:ext cx="360040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4427984" y="1761269"/>
            <a:ext cx="360040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4355976" y="3789040"/>
            <a:ext cx="360040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4310447" y="4869160"/>
            <a:ext cx="360040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530" name="Picture 2" descr="C:\Program Files\Microsoft Office\MEDIA\CAGCAT10\j0286068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625450" cy="93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Program Files\Microsoft Office\MEDIA\CAGCAT10\j0286068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9408" y="20955"/>
            <a:ext cx="625450" cy="93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Program Files\Microsoft Office\MEDIA\CAGCAT10\j0286068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6345" y="5711190"/>
            <a:ext cx="625450" cy="93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Program Files\Microsoft Office\MEDIA\CAGCAT10\j0286068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508663"/>
            <a:ext cx="312725" cy="4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Program Files\Microsoft Office\MEDIA\CAGCAT10\j0286068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3329903"/>
            <a:ext cx="401857" cy="60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Program Files\Microsoft Office\MEDIA\CAGCAT10\j0286068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4557026"/>
            <a:ext cx="391856" cy="58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76876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ru-RU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Минимальный перечень услуг и работ, необходимых для обеспечения надлежащего содержания ОИ (ПП № 290)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980728"/>
            <a:ext cx="9144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20</a:t>
            </a:r>
          </a:p>
          <a:p>
            <a:pPr algn="ct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Работы, выполняемые в целях надлежащего содержания электрооборудования, радио- и телекоммуникационного оборудования в МКД: </a:t>
            </a:r>
          </a:p>
          <a:p>
            <a:pPr algn="ctr"/>
            <a:endParaRPr lang="ru-RU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сохранности ОПУ ЭЭ, установленного в помещениях, отнесенных к ОИ МКД, а также иного оборудования, входящего в интеллектуальную систему учета ЭЭ	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4355976" y="1412776"/>
            <a:ext cx="64807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4211960" y="2780928"/>
            <a:ext cx="864096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s://xn----7sbpnq0afie2a.xn--p1ai/wp-content/uploads/2017/03/%D0%A1%D1%87%D0%B5%D1%82%D1%87%D0%B8%D0%BA-min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904025"/>
            <a:ext cx="1587460" cy="1901239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old.krasnoturinsk.info/wp-content/uploads/2014/10/2014-10-24_11-44-4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4998" y="4184961"/>
            <a:ext cx="2535034" cy="2124359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015.radikal.ru/i331/1711/e4/c7ddc1cff03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3619" y="4419437"/>
            <a:ext cx="3354845" cy="1889883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6512" y="49842"/>
            <a:ext cx="914501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 81(11)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должен быть защищен от несанкционированного вмешательства в его работу. </a:t>
            </a:r>
          </a:p>
          <a:p>
            <a:pPr algn="ctr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целях установления факта несанкционированного вмешательства в работу ПУ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ИКУ,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гарантирующий поставщик / сетевая организация с учетом особенностей, установленных п. 80(1) Правил, при установке ПУ ЭЭ,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проведении очередной проверки состояния ПУ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потребителя </a:t>
            </a:r>
          </a:p>
          <a:p>
            <a:pPr algn="ctr"/>
            <a:endParaRPr lang="ru-RU" sz="1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вправе установить контрольные пломбы и индикаторы антимагнитных пломб, а также пломбы и устройства, позволяющие фиксировать факт несанкционированного вмешательства в работу ПУ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ЭЭ, а также конструкции, защищающие ПУ ЭЭ от несанкционированного вмешательства в их работу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обязательным уведомлением потребителя о последствиях обнаружения факта нарушения таких пломб или устройств, при этом плата за установку таких пломб или устройств с потребителя не взимается. </a:t>
            </a:r>
          </a:p>
          <a:p>
            <a:pPr algn="ctr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проведении ИКУ,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в случаях, предусмотренных п. 80(1) Правил, гарантирующим поставщиком, сетевой организацией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проверки состояния ПУ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проверке подлежат: </a:t>
            </a:r>
          </a:p>
          <a:p>
            <a:pPr algn="ctr"/>
            <a:endParaRPr lang="ru-RU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и сохранность контрольных пломб и индикаторов антимагнитных пломб, а также пломб и устройств, позволяющих фиксировать факт несанкционированного вмешательства в работу ПУ, 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также наличие информации о несанкционированном вскрытии </a:t>
            </a:r>
            <a:r>
              <a:rPr lang="ru-RU" sz="16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клемной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крышки ПУ ЭЭ и факта события воздействия магнитных полей на элементы ПУ ЭЭ в соответствии с предельными значениями, определенными Правилами предоставления доступа к минимальному набору функций интеллектуальных систем учета ЭЭ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4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068" y="6646"/>
            <a:ext cx="539515" cy="39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568989" y="6646"/>
            <a:ext cx="539515" cy="39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557064"/>
            <a:ext cx="539515" cy="39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1700808"/>
            <a:ext cx="539515" cy="39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3573016"/>
            <a:ext cx="539515" cy="39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8" y="4437112"/>
            <a:ext cx="539515" cy="39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5157192"/>
            <a:ext cx="539515" cy="39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610418" y="6392131"/>
            <a:ext cx="539515" cy="39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933" y="-10244"/>
            <a:ext cx="911006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81(13)</a:t>
            </a:r>
          </a:p>
          <a:p>
            <a:pPr algn="ctr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Потребитель в случае выхода ПУ из строя обязан незамедлительно известить об этом ИКУ, сообщить показания ПУ на момент его выхода из строя и обеспечить устранение выявленной неисправности в течение 30 дней со дня выхода ПУ из строя,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исключением случаев, предусмотренных п. 80(1) Правил. </a:t>
            </a:r>
          </a:p>
          <a:p>
            <a:pPr algn="ctr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случае если ответственность за организацию учета ЭЭ возложена на гарантирующего поставщика / сетевую организацию в соответствии с п. 80(1) Правил, при обнаружении потребителем неисправности ПУ ЭЭ, в том числе внешних повреждений, </a:t>
            </a:r>
          </a:p>
          <a:p>
            <a:pPr algn="ctr"/>
            <a:endParaRPr lang="ru-RU" sz="16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потребитель обязан в течение одного рабочего дня известить об этом гарантирующего поставщика, сетевую организацию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4283968" y="2780928"/>
            <a:ext cx="648072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578" name="Picture 2" descr="https://images.unian.net/pb/005/thumb_files/h_500/54825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752707"/>
            <a:ext cx="3168352" cy="274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://www.xpomov.com/_ph/75/70850895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64326" y="3356992"/>
            <a:ext cx="2524479" cy="327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s://express-k.kz/upload/iblock/fea/fead1f7c72f5236aa0c433f33a8e67f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4005064"/>
            <a:ext cx="3188470" cy="209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4280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89289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81(14)</a:t>
            </a:r>
          </a:p>
          <a:p>
            <a:pPr algn="ct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Установленный ПУ, в том числе после поверки,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опломбируется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лицом, указанным в п. 81(8) Правил (гарантирующим поставщиком), </a:t>
            </a:r>
          </a:p>
          <a:p>
            <a:pPr algn="ctr"/>
            <a:endParaRPr lang="ru-RU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без взимания платы с потребителя, за исключением случаев, когда опломбирование соответствующих ПУ производится ИКУ повторно в связи с нарушением пломбы или знаков поверки потребителем / третьим лицом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4427984" y="548680"/>
            <a:ext cx="720080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низ 3"/>
          <p:cNvSpPr/>
          <p:nvPr/>
        </p:nvSpPr>
        <p:spPr>
          <a:xfrm>
            <a:off x="4427984" y="1412776"/>
            <a:ext cx="720080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602" name="Picture 2" descr="https://infovoronezh.ru/images/News/7786343628_ful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2780928"/>
            <a:ext cx="3351212" cy="28464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s://vc.tom.ru/upload/news/rtf/509_6%20novost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6192" y="2639405"/>
            <a:ext cx="2857212" cy="332234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4280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972" y="3388"/>
            <a:ext cx="90430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83</a:t>
            </a:r>
          </a:p>
          <a:p>
            <a:pPr algn="ctr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Проверки должны проводиться ИКУ не реже 1 раза в год, а если проверяемые ПУ </a:t>
            </a:r>
            <a:r>
              <a:rPr lang="ru-RU" sz="16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расположены в ЖП потребителя, то не чаще 1 раза в 3 месяца. </a:t>
            </a:r>
          </a:p>
          <a:p>
            <a:pPr algn="ctr"/>
            <a:endParaRPr lang="ru-RU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Также указанные проверки проводятся гарантирующим поставщиком, сетевой организацией</a:t>
            </a:r>
          </a:p>
          <a:p>
            <a:pPr algn="ctr"/>
            <a:endParaRPr lang="ru-RU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случае если требуется доступ в ЖП/НЖП, ЭСН которого осуществляется с использованием ОИ, проверки проводятся в согласованные с потребителем дату и время в порядке, предусмотренном п. 85 Правил, а в отношении ЖП - не чаще 1 раза в 3 месяца</a:t>
            </a:r>
          </a:p>
          <a:p>
            <a:pPr algn="ctr"/>
            <a:r>
              <a:rPr lang="ru-RU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Проверки в отношении ПУ ЭЭ, установленных в НЖП, ЭСН которых осуществляется без использования ОИ, проводятся в порядке, предусмотренном Основными положениями функционирования розничных рынков ЭЭ N 442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972" y="4149080"/>
            <a:ext cx="90364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84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непредставлении потребителем ИКУ показаний ИПУ в течение 6 месяцев подряд,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исключением случаев присоединения общих (квартирных) ПУ ЭЭ к интеллектуальной системе учета,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не позднее 15 дней со дня истечения указанного 6-месячного срока, иного срока, установленного договором, содержащим положения о предоставлении КУ, и (или) решениями ОСС, обязан провести проверку и снять показания ПУ.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26626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548681"/>
            <a:ext cx="579292" cy="48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579292" cy="48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2492896"/>
            <a:ext cx="579292" cy="48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3789040"/>
            <a:ext cx="579292" cy="48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092280" y="5661248"/>
            <a:ext cx="1152128" cy="97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4280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9" y="0"/>
            <a:ext cx="9126041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85 </a:t>
            </a:r>
          </a:p>
          <a:p>
            <a:pPr algn="ctr"/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Проверки, если для их проведения требуется доступ в ЖП потребителя, осуществляются ИКУ </a:t>
            </a:r>
            <a:r>
              <a:rPr lang="ru-RU" sz="1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(или) гарантирующим поставщиком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следующем порядке, если договором не предусмотрено иное: </a:t>
            </a:r>
          </a:p>
          <a:p>
            <a:pPr algn="ctr"/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а) ИКУ, </a:t>
            </a:r>
            <a:r>
              <a:rPr lang="ru-RU" sz="1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в случаях, установленных п. 80(1) Правил, - гарантирующий поставщик </a:t>
            </a:r>
            <a:r>
              <a:rPr lang="ru-RU" sz="1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направляет потребителю не позднее 14 дней до даты проведения проверки способом, </a:t>
            </a:r>
            <a:r>
              <a:rPr lang="ru-RU" sz="1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предусмотренным подп. «а» п. 119 Правил,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извещение о предполагаемых дате (датах) и времени проведения проверки, о необходимости допуска в указанное время представителей ИКУ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(или) гарантирующего поставщика</a:t>
            </a:r>
            <a:r>
              <a:rPr lang="ru-RU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совершения проверки с обязательным разъяснением последствий бездействия потребителя / его отказа в допуске представителей ИКУ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(или) гарантирующего поставщика </a:t>
            </a: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ПУ </a:t>
            </a:r>
            <a:r>
              <a:rPr lang="ru-RU" sz="1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ctr"/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б) потребитель обязан обеспечить допуск </a:t>
            </a:r>
            <a:r>
              <a:rPr lang="ru-RU" sz="1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указанных в подп. «а» настоящего пункта лиц </a:t>
            </a:r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занимаемое потребителем ЖП для проведения проверки в указанное в извещении время, за исключением случая, когда потребитель не может обеспечить допуск представителей ИКУ </a:t>
            </a:r>
            <a:r>
              <a:rPr lang="ru-RU" sz="1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(или) гарантирующего поставщика </a:t>
            </a:r>
            <a:r>
              <a:rPr lang="ru-RU" sz="1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занимаемое потребителем ЖП по причине временного отсутствия, о чем он обязан сообщить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указанным лицам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срок не позднее 2 дней до даты </a:t>
            </a:r>
            <a:r>
              <a:rPr lang="ru-RU" sz="1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проведения проверки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указанной в извещении, с указанием иных возможных даты (дат) и времени допуска для проведения проверки, удобных для потребителя, при этом предложенная потребителем дата проверки не может быть ранее 2 дней с даты, когда поступило </a:t>
            </a:r>
            <a:r>
              <a:rPr lang="ru-RU" sz="1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сообщение </a:t>
            </a: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потребителя, и позднее 3 дней с даты, указанной в извещении о проведении проверки; </a:t>
            </a:r>
          </a:p>
          <a:p>
            <a:pPr algn="ctr"/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в) </a:t>
            </a:r>
            <a:r>
              <a:rPr lang="ru-RU" sz="1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лица, указанные в подп. «а» настоящего пункта,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обязаны провести проверку в указанные в подп. «а» настоящего пункта дату и время, а при наличии сообщения потребителя об ином времени в соответствии с подп. «б» настоящего пункта - в указанные в таком сообщении дату и время. По итогам проверки </a:t>
            </a:r>
            <a:r>
              <a:rPr lang="ru-RU" sz="1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указанное лицо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обязано незамедлительно составить акт проверки </a:t>
            </a:r>
            <a:r>
              <a:rPr lang="ru-RU" sz="1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порядке, установленном п. 85(1) Правил; </a:t>
            </a:r>
          </a:p>
          <a:p>
            <a:pPr algn="ctr"/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г) если потребитель не обеспечил допуск представителей ИКУ </a:t>
            </a:r>
            <a:r>
              <a:rPr lang="ru-RU" sz="1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(или) гарантирующего поставщика </a:t>
            </a:r>
            <a:r>
              <a:rPr lang="ru-RU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занимаемое потребителем ЖП в дату и время, указанные в извещении о проведении проверки или в предусмотренном подп. «б» настоящего пункта сообщении потребителя, и при этом в отношении потребителя, проживающего в ЖП,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указанных лиц </a:t>
            </a:r>
            <a:r>
              <a:rPr lang="ru-RU" sz="1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отсутствует информация о его временном отсутствии в занимаемом ЖП, такие лица составляют акт об отказе в допуске к ПУ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ctr"/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д) </a:t>
            </a:r>
            <a:r>
              <a:rPr lang="ru-RU" sz="1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лица, указанные в подп. «а» настоящего пункта, </a:t>
            </a:r>
            <a:r>
              <a:rPr lang="ru-RU" sz="12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обязаны провести проверку и составить акт проверки в течение 10 дней после получения от потребителя, в отношении которого оставлен акт об отказе в допуске к ПУ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заявления о готовности обеспечить допуск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таких лиц </a:t>
            </a:r>
            <a:r>
              <a:rPr lang="ru-RU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помещение для проверки.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27650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1038" y="21928"/>
            <a:ext cx="579543" cy="55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6067" y="580134"/>
            <a:ext cx="289772" cy="27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1700808"/>
            <a:ext cx="432048" cy="41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3356992"/>
            <a:ext cx="432048" cy="41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4221088"/>
            <a:ext cx="432048" cy="41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5373216"/>
            <a:ext cx="432048" cy="41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7346" y="6162904"/>
            <a:ext cx="600576" cy="57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4280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60" y="0"/>
            <a:ext cx="903649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85(1)</a:t>
            </a:r>
          </a:p>
          <a:p>
            <a:pPr algn="ctr"/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Акты составляются ИКУ,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в случаях, предусмотренных п. 80(1) Правил, - гарантирующим поставщиком,</a:t>
            </a:r>
            <a:r>
              <a:rPr lang="ru-RU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немедленно после окончания соответствующих проверок. </a:t>
            </a:r>
          </a:p>
          <a:p>
            <a:pPr algn="ctr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Акты подписываются представителем ИКУ,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в случаях, предусмотренных п. 80(1) Правил, - гарантирующим поставщиком,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проводившим проверку и потребителем (его представителем) и включают следующие сведения: </a:t>
            </a:r>
          </a:p>
          <a:p>
            <a:pPr algn="ctr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г) подписи ИКУ,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в случаях, предусмотренных п. 80(1) Правил, - гарантирующего поставщика, потребителя (его представителя); </a:t>
            </a:r>
          </a:p>
          <a:p>
            <a:pPr algn="ctr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85(2)</a:t>
            </a:r>
          </a:p>
          <a:p>
            <a:pPr algn="ctr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случаях, предусмотренных п. 80(1) Правил, при отсутствии ИКУ при составлении указанного акта гарантирующий поставщик передает один экземпляр акта ИКУ для применения при начислении размера платы за КУ по ЭСН</a:t>
            </a:r>
            <a:endParaRPr lang="ru-RU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4277680" y="332656"/>
            <a:ext cx="50405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низ 3"/>
          <p:cNvSpPr/>
          <p:nvPr/>
        </p:nvSpPr>
        <p:spPr>
          <a:xfrm>
            <a:off x="4277680" y="1268760"/>
            <a:ext cx="50405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4430080" y="2277256"/>
            <a:ext cx="504056" cy="5036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4330638" y="3717032"/>
            <a:ext cx="50405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674" name="Picture 2" descr="https://189131.selcdn.ru/leonardo/uploadsForSiteId/200070/texteditor/bcd9b8fc-1d87-4562-83c9-d761e7cb4dbd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2658" y="4575966"/>
            <a:ext cx="3434100" cy="228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4280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52536" y="19075"/>
            <a:ext cx="964907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u-RU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Правила, обязательные при заключении договоров снабжения коммунальными ресурсами (ПП № 124)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2 </a:t>
            </a:r>
          </a:p>
          <a:p>
            <a:pPr algn="ctr"/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дополнен новыми определениями - аналогично понятиям, введенным в Правила 354 (сетевая организация и т.д.) 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36512" y="1484784"/>
            <a:ext cx="9137898" cy="4455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18</a:t>
            </a:r>
          </a:p>
          <a:p>
            <a:pPr algn="ctr"/>
            <a:endParaRPr lang="ru-RU" sz="135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35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договоре </a:t>
            </a:r>
            <a:r>
              <a:rPr lang="ru-RU" sz="135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ресурсоснабжения</a:t>
            </a:r>
            <a:r>
              <a:rPr lang="ru-RU" sz="135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также предусматриваются условия: </a:t>
            </a:r>
          </a:p>
          <a:p>
            <a:pPr algn="ctr"/>
            <a:r>
              <a:rPr lang="ru-RU" sz="1350" b="1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определенное с учетом требований законодательства РФ об энергосбережении условие о разграничении обязательств сторон по оборудованию МКД ОПУ и (или) принятых по соглашению с собственниками ЖП/НЖП МКД обязательств по оборудованию ИПУ и ОПУ, включая обеспечение доступа к ОИ для целей установки таких ПУ, а также обязательство сторон по обеспечению работоспособности и соблюдению в течение всего срока действия договора </a:t>
            </a:r>
            <a:r>
              <a:rPr lang="ru-RU" sz="135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ресурсоснабжения</a:t>
            </a:r>
            <a:r>
              <a:rPr lang="ru-RU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требований к эксплуатации ПУ, установленных в соответствии с законодательством РФ</a:t>
            </a:r>
            <a:r>
              <a:rPr lang="ru-RU" sz="13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35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исключением договоров энергоснабжения (купли-продажи, поставки ЭЭ); </a:t>
            </a:r>
          </a:p>
          <a:p>
            <a:pPr algn="ctr"/>
            <a:r>
              <a:rPr lang="ru-RU" sz="135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г(1)) в отношении договоров энергоснабжения (купли-продажи, поставки ЭЭ) предусматриваются особенности, установленные п. 18(1) и 18(2) Правил. </a:t>
            </a:r>
          </a:p>
          <a:p>
            <a:pPr algn="ctr"/>
            <a:r>
              <a:rPr lang="ru-RU" sz="135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д) обязательства сторон по снятию и передаче показаний ПУ и (или) иной информации, используемых для определения объемов поставляемого КР. Если иное не установлено соглашением сторон, ИКУ предоставляет РСО соответствующую информацию не позднее 26-го числа расчетного месяца.</a:t>
            </a:r>
            <a:br>
              <a:rPr lang="ru-RU" sz="135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5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5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отношении договоров энергоснабжения (купли-продажи, поставки ЭЭ) указанные обязательства устанавливаются с учетом требований законодательства РФ об электроэнергетике и Правил 354, в том числе в части получения ИКУ показаний ПУ ЭЭ, установленных в МКД, с использованием интеллектуальной системы учета ЭЭ в порядке, предусмотренном Правилами предоставления доступа к минимальному набору функций интеллектуальных систем учета ЭЭ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4247964" y="836712"/>
            <a:ext cx="648072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4196011" y="1793081"/>
            <a:ext cx="540829" cy="267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698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408021"/>
            <a:ext cx="727503" cy="53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444937" y="1281465"/>
            <a:ext cx="892198" cy="65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055893" y="5909445"/>
            <a:ext cx="989805" cy="73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7886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6512" y="44624"/>
            <a:ext cx="918051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е) обязанность ИКУ уведомлять РСО о сроках проведения ИКУ проверки достоверности представленных потребителями сведений о показаниях ИПУ и (или) проверки их состояния и право представителей РСО участвовать в таких проверках.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отношении договоров энергоснабжения (купли-продажи, поставки ЭЭ) указанные обязательства устанавливаются с учетом требований законодательства РФ об электроэнергетике и Правил 354; </a:t>
            </a:r>
          </a:p>
          <a:p>
            <a:pPr algn="ctr"/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е(1)) обязательства РСО по передаче ИКУ показаний ИПУ и (или) иной информации, используемой для определения объемов потребления КР, сроки и порядок передачи указанной информации, а также обязанность РСО уведомлять ИКУ о сроках проведения РСО проверки достоверности представленных потребителем сведений о показаниях ПУ и (или) проверки их состояния и право представителей ИКУ участвовать в таких проверках в случаях, предусмотренных п. 21(1) Правил, за исключением случая, если обязательства по сбору такой информации осуществляются ИКУ по соглашению с РСО. </a:t>
            </a:r>
            <a:r>
              <a:rPr lang="ru-RU" sz="1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отношении договоров энергоснабжения (купли-продажи, поставки ЭЭ) указанные обязательства устанавливаются с учетом требований законодательства РФ об электроэнергетике и Правил 354; </a:t>
            </a:r>
          </a:p>
          <a:p>
            <a:pPr algn="ctr"/>
            <a:endParaRPr lang="ru-RU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ж) обязанность ИКУ предоставить РСО возможность подключения ОПУ к автоматизированным информационно-измерительным системам учета ресурсов и передачи показаний 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и интеллектуальным системам учета ЭЭ,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также оказать содействие в согласовании возможности подключения к таким системам ИПУ; </a:t>
            </a:r>
          </a:p>
          <a:p>
            <a:pPr algn="ctr"/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з) порядок взаимодействия сторон при выявлении неисправности ОПУ, </a:t>
            </a:r>
            <a:r>
              <a:rPr lang="ru-RU" sz="1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прочего оборудования, входящего в интеллектуальную систему учета ЭЭ,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также порядок расчета размера платы за поставленный КР в указанном случае; </a:t>
            </a:r>
          </a:p>
          <a:p>
            <a:pPr algn="ctr"/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и) иные условия, указанные в НПА в сфере </a:t>
            </a:r>
            <a:r>
              <a:rPr lang="ru-RU" sz="1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ресурсоснабжения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b="1" strike="sngStrik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также условия, которые стороны сочтут необходимыми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том числе в Основных положениях функционирования розничных рынков ЭЭ и в Правилах  354</a:t>
            </a:r>
          </a:p>
        </p:txBody>
      </p:sp>
      <p:pic>
        <p:nvPicPr>
          <p:cNvPr id="30722" name="Picture 2" descr="C:\Program Files\Microsoft Office\MEDIA\CAGCAT10\j0293240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823" y="980729"/>
            <a:ext cx="585643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Program Files\Microsoft Office\MEDIA\CAGCAT10\j0293240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2996952"/>
            <a:ext cx="585643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Program Files\Microsoft Office\MEDIA\CAGCAT10\j0293240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817" y="4149080"/>
            <a:ext cx="585643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Program Files\Microsoft Office\MEDIA\CAGCAT10\j0293240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5119421"/>
            <a:ext cx="441627" cy="3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Program Files\Microsoft Office\MEDIA\CAGCAT10\j0293240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596335" y="5949280"/>
            <a:ext cx="1008112" cy="74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7886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4624"/>
            <a:ext cx="914400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18(1): </a:t>
            </a:r>
          </a:p>
          <a:p>
            <a:pPr algn="ctr"/>
            <a:r>
              <a:rPr lang="ru-RU" sz="1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отношении договоров энергоснабжения (купли-продажи, поставки ЭЭ) оборудование МКД ОПУ, ИПУ осуществляется гарантирующим поставщиком в порядке, предусмотренном законодательством РФ об электроэнергетике и Правилами 354. </a:t>
            </a:r>
          </a:p>
          <a:p>
            <a:pPr algn="ctr"/>
            <a:endParaRPr lang="ru-RU" sz="13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договоре энергоснабжения (купли-продажи, поставки ЭЭ) дополнительно устанавливается: </a:t>
            </a:r>
          </a:p>
          <a:p>
            <a:pPr algn="ctr"/>
            <a:endParaRPr lang="ru-RU" sz="13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порядок допуска, установленный Правилами 124, гарантирующего поставщика лицом, ответственным за содержание ОИ, к местам установки ОПУ ЭЭ, индивидуальных, общих (квартирных) ПУ ЭЭ, установленных в местах, которые отнесены к ОИ МКД, для целей проведения проверок наличия / отсутствия ИПУ и их технического состояния, работ по установке, поверке, техническому обслуживанию и присоединению к интеллектуальной системе учета ЭЭ ПУ, установленных в МКД; </a:t>
            </a:r>
          </a:p>
          <a:p>
            <a:pPr algn="ctr"/>
            <a:endParaRPr lang="ru-RU" sz="13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участие заинтересованных сторон во вводе в эксплуатацию ПУ, установленных гарантирующим поставщиком; </a:t>
            </a:r>
          </a:p>
          <a:p>
            <a:pPr algn="ctr"/>
            <a:endParaRPr lang="ru-RU" sz="13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обязательство исполнителя, УО, ТСЖ, ЖСК по запросу гарантирующего поставщика в течение 10 дней со дня получения запроса передать документы и информацию, указанные в П. 18(2) Правил, в том числе информацию о сроках эксплуатации, истечении срока поверки указанных ПУ; </a:t>
            </a:r>
          </a:p>
          <a:p>
            <a:pPr algn="ctr"/>
            <a:endParaRPr lang="ru-RU" sz="13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обязанность УО, ТСЖ, ЖСК обеспечивать сохранность установленного и введенного в эксплуатацию ОПУ ЭЭ, установленного в помещении, отнесенном к ОИ МКД, с момента подписания акта приемки ПУ в эксплуатацию. В отношении оборудования, входящего в интеллектуальную систему учета ЭЭ, обязательства по сохранности указанного оборудования возникают с момента предоставления гарантирующим поставщиком оборудования, необходимого для предоставления минимального набора функций интеллектуальных систем учета ЭЭ в порядке, установленном Правилами предоставления доступа к минимальному набору функций интеллектуальных систем учета ЭЭ; </a:t>
            </a:r>
          </a:p>
          <a:p>
            <a:pPr algn="ctr"/>
            <a:endParaRPr lang="ru-RU" sz="13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ответственность исполнителя, УО, ТСЖ, ЖСК за необеспечение указанных в Правилах 354, Основных положениях функционирования розничных рынков ЭЭ и Правилах 124</a:t>
            </a:r>
          </a:p>
        </p:txBody>
      </p:sp>
      <p:pic>
        <p:nvPicPr>
          <p:cNvPr id="1026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5170"/>
            <a:ext cx="539552" cy="45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539552" cy="45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2276872"/>
            <a:ext cx="539552" cy="45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2864233"/>
            <a:ext cx="539552" cy="45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3645025"/>
            <a:ext cx="558020" cy="47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5229200"/>
            <a:ext cx="558020" cy="47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095757" y="5903438"/>
            <a:ext cx="994169" cy="83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7886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.gifmania.com.tr/Hareketli-Gifler-Nesneler/Gif-Resimleri-Buro-Malzemesi/Animasyonlar-Buro-Malzemesi/Klasorler/Klasorler-86240.gif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5027487"/>
            <a:ext cx="1866925" cy="157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03121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18(2)</a:t>
            </a:r>
          </a:p>
          <a:p>
            <a:pPr algn="ctr"/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Документы и информация, которые в соответствии с п. 18(1) Правил должны быть представлены гарантирующему поставщику: </a:t>
            </a:r>
          </a:p>
          <a:p>
            <a:pPr algn="ctr"/>
            <a:endParaRPr lang="ru-RU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а) документы технического учета ЖФ, содержащие сведения о состоянии ОИ; </a:t>
            </a:r>
          </a:p>
          <a:p>
            <a:pPr algn="ctr"/>
            <a:endParaRPr lang="ru-RU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б) документы на установленные ОПУ и сведения о проведении их ремонта, замены, поверки, информация об оснащении помещений в МКД ИПУ, общими (квартирными) ПУ, в том числе информация о каждом установленном ИПУ, общем (квартирном) ПУ (технические характеристики, год установки, факт замены / поверки), дата последней проверки технического состояния и последнего контрольного снятия показаний; </a:t>
            </a:r>
          </a:p>
          <a:p>
            <a:pPr algn="ctr"/>
            <a:endParaRPr lang="ru-RU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в) акты осмотра, проверки состояния (испытания) ПУ ЭЭ на соответствие их эксплуатационных качеств установленным требованиям, журнал осмотра; </a:t>
            </a:r>
          </a:p>
          <a:p>
            <a:pPr algn="ctr"/>
            <a:endParaRPr lang="ru-RU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г) инструкция по эксплуатации МКД по форме, установленной Минстроем РФ. </a:t>
            </a:r>
          </a:p>
          <a:p>
            <a:pPr algn="ctr"/>
            <a:endParaRPr lang="ru-RU" sz="16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Инструкция включает в себя рекомендации застройщика (подрядчика) по содержанию и ремонту ОИ, рекомендуемые сроки службы отдельных частей ОИ, а также может включать в себя рекомендации проектировщиков, поставщиков строительных материалов и оборудования, субподрядчиков</a:t>
            </a:r>
          </a:p>
        </p:txBody>
      </p:sp>
      <p:pic>
        <p:nvPicPr>
          <p:cNvPr id="2052" name="Picture 4" descr="http://gumcpo.minsk.edu.by/sm_full.aspx?guid=32183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5301188"/>
            <a:ext cx="1094760" cy="109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Program Files\Microsoft Office\MEDIA\CAGCAT10\j0235319.wm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5017046"/>
            <a:ext cx="937073" cy="95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s://portal.iv-edu.ru/dep/mouokomsomol/mkdou1/DocLib/%D0%B4%D0%BE%D0%BA%D1%83%D0%BC%D0%B5%D0%BD%D1%82%D1%8B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5242124"/>
            <a:ext cx="2494064" cy="156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788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53" y="116632"/>
            <a:ext cx="9144000" cy="6155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7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ru-RU" sz="17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ПРАВИЛА НЕДИСКРИМИНАЦИОННОГО ДОСТУПА К УСЛУГАМ ПО ПЕРЕДАЧЕ ЭЭ (ПП РФ № 861) 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291" y="1153775"/>
            <a:ext cx="884080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15(1) </a:t>
            </a:r>
          </a:p>
          <a:p>
            <a:pPr algn="ctr"/>
            <a:endParaRPr lang="ru-RU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случае нарушения сетевой организацией обязанностей по обеспечению коммерческого учета ЭЭ на розничных рынках ЭЭ и для оказания КУ по ЭСН, предусмотренных п. 5 ст. 37 ФЗ «Об электроэнергетике», </a:t>
            </a:r>
          </a:p>
          <a:p>
            <a:pPr algn="ctr"/>
            <a:endParaRPr lang="ru-RU" b="1" u="sng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u="sng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услуг по передаче ЭЭ определяется с учетом особенностей, установленных разделом X Основных положений функционирования розничных рынков ЭЭ и раздела VII Правил 354	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4139952" y="1585823"/>
            <a:ext cx="72008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4139952" y="2953975"/>
            <a:ext cx="72008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://a.mospravda.ru/upload/iblock/f7a/f7a4d21c209f07c1053aedc8cc87a5f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4396910"/>
            <a:ext cx="2250731" cy="2252627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lanshino.ru/wp-content/uploads/2020/01/i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7026" y="4417290"/>
            <a:ext cx="3538990" cy="2211869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896448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21 </a:t>
            </a:r>
          </a:p>
          <a:p>
            <a:pPr algn="ctr"/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учета потребляемой ЭЭ подлежат использованию ПУ класса точности, соответствующего требованиям Правил предоставления доступа к минимальному набору функций интеллектуальных систем учета ЭЭ. </a:t>
            </a:r>
          </a:p>
          <a:p>
            <a:pPr algn="ctr"/>
            <a:endParaRPr lang="ru-RU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Установка (за исключением вновь вводимых в эксплуатацию МКД) и допуск в эксплуатацию ОПУ ЭЭ в МКД осуществляются гарантирующим поставщиком в соответствии с законодательством РФ об электроэнергетике. </a:t>
            </a:r>
          </a:p>
          <a:p>
            <a:pPr algn="ctr"/>
            <a:endParaRPr lang="ru-RU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01.01.2022 установке и допуску в эксплуатацию подлежат ОПУ ЭЭ, соответствующие требованиям Правил предоставления доступа к минимальному набору функций интеллектуальных систем учета ЭЭ</a:t>
            </a:r>
          </a:p>
        </p:txBody>
      </p:sp>
      <p:pic>
        <p:nvPicPr>
          <p:cNvPr id="3074" name="Picture 2" descr="https://sun9-42.userapi.com/c854528/v854528753/1b10ee/wYPp359RNyg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3976428"/>
            <a:ext cx="252028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48064" y="3949235"/>
            <a:ext cx="2736304" cy="257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7886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22 </a:t>
            </a:r>
          </a:p>
          <a:p>
            <a:pPr algn="ctr"/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Определение объемов ЭЭ, потребляемых при использовании и содержании ОИ МКД, </a:t>
            </a:r>
          </a:p>
          <a:p>
            <a:pPr algn="ctr"/>
            <a:endParaRPr lang="ru-RU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случае двукратного </a:t>
            </a:r>
            <a:r>
              <a:rPr lang="ru-RU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недопуска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ИКУ представителей гарантирующего поставщика для установки и подключения ОПУ ЭЭ к интеллектуальной системе учета ЭЭ, 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проверки состояния установленного и введенного в эксплуатацию ОПУ ЭЭ и компонентов интеллектуальной системы учета ЭЭ, а также ИПУ/ общих ПУ, в помещениях, отнесенных к ОИ МКД, 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случае вмешательства в работу ОПУ ЭЭ и компонентов интеллектуальной системы учета ЭЭ, 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необеспечения сохранности пломб, знаков визуального контроля (при их наличии), установленных в отношении такого ПУ, </a:t>
            </a:r>
          </a:p>
          <a:p>
            <a:pPr algn="ctr"/>
            <a:endParaRPr lang="ru-RU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осуществляется исходя из Н в целях содержания ОИ в МКД с учетом повышающего коэффициента 1,5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4309492" y="4139158"/>
            <a:ext cx="648072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низ 3"/>
          <p:cNvSpPr/>
          <p:nvPr/>
        </p:nvSpPr>
        <p:spPr>
          <a:xfrm>
            <a:off x="4251201" y="1088740"/>
            <a:ext cx="720080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https://i.gifer.com/X6ux.gif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4930144"/>
            <a:ext cx="2407226" cy="180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ge.com/news/sites/default/files/Reports/2020-03/Power-lines-slow-10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0347" y="4989954"/>
            <a:ext cx="3103306" cy="174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Program Files\Microsoft Office\MEDIA\CAGCAT10\j0285360.wm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725144"/>
            <a:ext cx="1474013" cy="181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051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7781" y="116632"/>
            <a:ext cx="9144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r>
              <a:rPr lang="ru-RU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Правила предоставления КУ (утв. ПП РФ № 354) 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2</a:t>
            </a:r>
          </a:p>
          <a:p>
            <a:pPr algn="ct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«сетевая организация»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организация, владеющая на праве собственности/ на ином установленном ФЗ основании объектами электросетевого хозяйства, с использованием которых такая организация оказывает услуги по передаче ЭЭ и осуществляет в установленном порядке технологическое присоединение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энергопринимающих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устройств (энергетических установок) ЮЛ и ФЛ к электрическим сетям, а также осуществляющая заключение договоров об оказании услуг по передаче ЭЭ с использованием объектов электросетевого хозяйства, принадлежащих другим собственникам и иным законным владельцам и входящих в единую национальную (общероссийскую) электрическую сеть </a:t>
            </a:r>
          </a:p>
          <a:p>
            <a:pPr algn="ct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Понятия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«гарантирующий поставщик э/энергии»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b="1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«интеллектуальная система учета э/энергии»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используются в Правилах 354 в значениях, определенных ФЗ «Об электроэнергетике»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4098" name="Picture 2" descr="C:\Program Files\Microsoft Office\MEDIA\CAGCAT10\j0205462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3370"/>
            <a:ext cx="1347543" cy="134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Program Files\Microsoft Office\MEDIA\CAGCAT10\j0205462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3" y="5471944"/>
            <a:ext cx="1347543" cy="134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Program Files\Microsoft Office\MEDIA\CAGCAT10\j0205462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123032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153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18</a:t>
            </a:r>
          </a:p>
          <a:p>
            <a:pPr algn="ct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случае если в соответствии с Правилами ИКУ потребителям в МКД, в котором расположено НЖП собственника, не является РСО, </a:t>
            </a:r>
          </a:p>
          <a:p>
            <a:pPr algn="ct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собственник НЖП в МКД обязан в течение 5 дней после заключения договоров </a:t>
            </a:r>
            <a:r>
              <a:rPr lang="ru-RU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ресурсоснабжения</a:t>
            </a: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РСО представить ИКУ их копии, а также в порядке и сроки, которые установлены Правилами для передачи потребителями информации о показаниях ИПУ, - данные об объемах КР, потребленных за расчетный период по указанным договорам, </a:t>
            </a:r>
          </a:p>
          <a:p>
            <a:pPr algn="ct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исключением случаев, когда НЖП оснащено ПУ ЭЭ, присоединенным к интеллектуальной системе учета ЭЭ, а также в случае, если ЭСН НЖП осуществляется без использования ОИ МКД.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4211960" y="548680"/>
            <a:ext cx="576064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низ 3"/>
          <p:cNvSpPr/>
          <p:nvPr/>
        </p:nvSpPr>
        <p:spPr>
          <a:xfrm>
            <a:off x="4211960" y="1349177"/>
            <a:ext cx="720080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4283968" y="2996952"/>
            <a:ext cx="86409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https://hiterbober.ru/wp-content/uploads/2016/09/ZHiloe-i-nezhiloe-pomeshhenie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722" t="4337" r="36859" b="3837"/>
          <a:stretch/>
        </p:blipFill>
        <p:spPr bwMode="auto">
          <a:xfrm flipH="1">
            <a:off x="6372200" y="4204517"/>
            <a:ext cx="2314982" cy="2409405"/>
          </a:xfrm>
          <a:prstGeom prst="rect">
            <a:avLst/>
          </a:prstGeom>
          <a:noFill/>
          <a:ln w="190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hiterbober.ru/wp-content/uploads/2016/09/ZHiloe-i-nezhiloe-pomeshhenie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630" t="5351" r="1758" b="2454"/>
          <a:stretch/>
        </p:blipFill>
        <p:spPr bwMode="auto">
          <a:xfrm>
            <a:off x="273559" y="4198975"/>
            <a:ext cx="2570249" cy="2398377"/>
          </a:xfrm>
          <a:prstGeom prst="rect">
            <a:avLst/>
          </a:prstGeom>
          <a:noFill/>
          <a:ln w="190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pbs.twimg.com/media/DpoAEyZW4AAK6U3.jpg:large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35799" y="4204517"/>
            <a:ext cx="2272401" cy="2409405"/>
          </a:xfrm>
          <a:prstGeom prst="rect">
            <a:avLst/>
          </a:prstGeom>
          <a:noFill/>
          <a:ln w="190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4624"/>
            <a:ext cx="9144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18</a:t>
            </a:r>
          </a:p>
          <a:p>
            <a:pPr algn="ctr"/>
            <a:endParaRPr lang="ru-RU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отношении НЖП, ЭСН которых осуществляется с использованием ОИ МКД, оснащенных ПУ ЭЭ, присоединенными к интеллектуальной системе учета ЭЭ, </a:t>
            </a:r>
          </a:p>
          <a:p>
            <a:pPr algn="ctr"/>
            <a:endParaRPr lang="ru-RU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гарантирующий поставщик обеспечивает снятие показаний таких ПУ, а также их представление ИКУ, а в случаях, предусмотренных подп. «е» и «ж» п. 17 Правил, УО, ТСЖ/ЖСК, осуществляющим управление МКД в соответствии с требованиями Правил предоставления доступа к минимальному набору функций интеллектуальных систем учета ЭЭ, утв. ПП РФ от 19.06.2020 № 890,</a:t>
            </a:r>
          </a:p>
          <a:p>
            <a:pPr algn="ctr"/>
            <a:endParaRPr lang="ru-RU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сроки, которые установлены Правилами и Правилами 124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4283968" y="401474"/>
            <a:ext cx="936104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низ 3"/>
          <p:cNvSpPr/>
          <p:nvPr/>
        </p:nvSpPr>
        <p:spPr>
          <a:xfrm>
            <a:off x="4103948" y="1481594"/>
            <a:ext cx="936104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4355976" y="3425810"/>
            <a:ext cx="936104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https://pbs.twimg.com/media/CT76-P7UkAE_N64.jpg:larg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286955"/>
            <a:ext cx="1757051" cy="2484276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digitalsubstation.com/wp-content/uploads/2017/08/1472871315348_bulletin-1000x50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4293096"/>
            <a:ext cx="4176930" cy="2406127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zbulvar.ru/wp-content/uploads/2016/04/Korsun-vodoschetchiki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5319" y="4272880"/>
            <a:ext cx="2520280" cy="2412268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7849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19</a:t>
            </a:r>
          </a:p>
          <a:p>
            <a:pPr algn="ctr"/>
            <a:endParaRPr lang="ru-RU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присоединения ПУ ЭЭ к интеллектуальной системе учета ЭЭ в </a:t>
            </a:r>
          </a:p>
          <a:p>
            <a:pPr algn="ctr"/>
            <a:endParaRPr lang="ru-RU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договор включаются положения об осуществлении сбора, обработки и передачи показаний ПУ ЭЭ в автоматическом режиме с использованием такой системы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4283968" y="1412776"/>
            <a:ext cx="72008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4283968" y="548680"/>
            <a:ext cx="72008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konkurs.interrao.ru/upload/resize_cache/iblock/834/800_800_1/83428fc0d70577490b9f4d7fc8d2982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2761159" cy="3810000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dn5.vectorstock.com/i/1000x1000/74/84/nuclear-power-plant-icon-cartoon-style-vector-17287484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9952" y="2945083"/>
            <a:ext cx="4176464" cy="3526956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90364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31</a:t>
            </a:r>
          </a:p>
          <a:p>
            <a:pPr algn="ct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обязан: </a:t>
            </a:r>
          </a:p>
          <a:p>
            <a:pPr algn="ct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е) при наличии ОПУ ежемесячно снимать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получать от гарантирующего поставщика, если такой ПУ должен быть присоединен к интеллектуальной системе учета ЭЭ,</a:t>
            </a:r>
            <a:r>
              <a:rPr lang="ru-RU" b="1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показания такого ПУ в период с 23-го по 25-е число текущего месяца</a:t>
            </a:r>
          </a:p>
          <a:p>
            <a:pPr algn="ct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е(1)) осуществлять не реже 1 раза в 6 месяцев снятие показаний ИПУ, распределителей, установленных вне ЖП/НЖП, проверку состояния таких ПУ (если договором, содержащим положения о предоставлении КУ, и (или) решениями ОСС не установлен иной порядок снятия показаний таких ПУ). </a:t>
            </a:r>
          </a:p>
          <a:p>
            <a:pPr algn="ctr"/>
            <a:endParaRPr lang="ru-RU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 данного подпункта не распространяются на случаи, когда ИПУ ЭЭ должны быть присоединены к интеллектуальной системе учета ЭЭ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4355976" y="476672"/>
            <a:ext cx="576064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низ 3"/>
          <p:cNvSpPr/>
          <p:nvPr/>
        </p:nvSpPr>
        <p:spPr>
          <a:xfrm>
            <a:off x="4355976" y="1052736"/>
            <a:ext cx="86409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4211960" y="2378789"/>
            <a:ext cx="1008112" cy="2581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4139952" y="3717032"/>
            <a:ext cx="1008112" cy="2581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s://images.ru.prom.st/226109313_w640_h640_poverka-vodoschetchikov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85" y="4640947"/>
            <a:ext cx="2791579" cy="2088232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thumbs.dreamstime.com/b/%D1%83%D0%BD%D1%8B-%D1%8B%D0%B9-%D0%B3%D0%B0%D0%B7%D0%BE%D0%B2%D1%8B%D0%B9-%D1%81%D1%87%D0%B5%D1%82%D1%87%D0%B8%D0%BA-3065078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1708" y="4643539"/>
            <a:ext cx="1612740" cy="213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llustrators.ru/uploads/illustration/image/748004/main_748004_original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21640" y="4643539"/>
            <a:ext cx="2594576" cy="2169837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551</TotalTime>
  <Words>7060</Words>
  <Application>Microsoft Office PowerPoint</Application>
  <PresentationFormat>Экран (4:3)</PresentationFormat>
  <Paragraphs>400</Paragraphs>
  <Slides>41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9" baseType="lpstr">
      <vt:lpstr>Arial</vt:lpstr>
      <vt:lpstr>Calibri</vt:lpstr>
      <vt:lpstr>Lucida Sans Unicode</vt:lpstr>
      <vt:lpstr>Verdana</vt:lpstr>
      <vt:lpstr>Wingdings</vt:lpstr>
      <vt:lpstr>Wingdings 2</vt:lpstr>
      <vt:lpstr>Wingdings 3</vt:lpstr>
      <vt:lpstr>Открытая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777</dc:creator>
  <cp:lastModifiedBy>Роман Школа</cp:lastModifiedBy>
  <cp:revision>66</cp:revision>
  <cp:lastPrinted>2020-08-26T07:26:15Z</cp:lastPrinted>
  <dcterms:created xsi:type="dcterms:W3CDTF">2007-12-31T20:15:40Z</dcterms:created>
  <dcterms:modified xsi:type="dcterms:W3CDTF">2021-01-29T16:14:26Z</dcterms:modified>
</cp:coreProperties>
</file>